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66" r:id="rId5"/>
    <p:sldId id="267" r:id="rId6"/>
    <p:sldId id="268" r:id="rId7"/>
    <p:sldId id="269" r:id="rId8"/>
    <p:sldId id="270" r:id="rId9"/>
    <p:sldId id="271" r:id="rId10"/>
    <p:sldId id="272" r:id="rId11"/>
    <p:sldId id="273" r:id="rId12"/>
    <p:sldId id="275" r:id="rId13"/>
    <p:sldId id="276" r:id="rId14"/>
    <p:sldId id="260" r:id="rId15"/>
    <p:sldId id="274" r:id="rId16"/>
    <p:sldId id="261" r:id="rId17"/>
    <p:sldId id="262" r:id="rId18"/>
    <p:sldId id="265" r:id="rId19"/>
  </p:sldIdLst>
  <p:sldSz cx="18288000" cy="10287000"/>
  <p:notesSz cx="6858000" cy="9144000"/>
  <p:embeddedFontLst>
    <p:embeddedFont>
      <p:font typeface="Gordita" panose="020B0604020202020204" charset="0"/>
      <p:regular r:id="rId20"/>
    </p:embeddedFont>
    <p:embeddedFont>
      <p:font typeface="Gordita Bold" panose="020B0604020202020204" charset="0"/>
      <p:regular r:id="rId21"/>
    </p:embeddedFont>
    <p:embeddedFont>
      <p:font typeface="Poppins" panose="00000500000000000000" pitchFamily="2" charset="0"/>
      <p:regular r:id="rId22"/>
      <p:bold r:id="rId23"/>
      <p:italic r:id="rId24"/>
      <p:boldItalic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2877" autoAdjust="0"/>
  </p:normalViewPr>
  <p:slideViewPr>
    <p:cSldViewPr>
      <p:cViewPr varScale="1">
        <p:scale>
          <a:sx n="51" d="100"/>
          <a:sy n="51" d="100"/>
        </p:scale>
        <p:origin x="898" y="67"/>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viewProps" Target="viewProps.xml"/></Relationships>
</file>

<file path=ppt/media/image1.jpeg>
</file>

<file path=ppt/media/image10.png>
</file>

<file path=ppt/media/image11.svg>
</file>

<file path=ppt/media/image12.png>
</file>

<file path=ppt/media/image13.svg>
</file>

<file path=ppt/media/image14.png>
</file>

<file path=ppt/media/image15.png>
</file>

<file path=ppt/media/image16.svg>
</file>

<file path=ppt/media/image17.jpeg>
</file>

<file path=ppt/media/image18.png>
</file>

<file path=ppt/media/image19.svg>
</file>

<file path=ppt/media/image2.pn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30.jpeg>
</file>

<file path=ppt/media/image31.jpeg>
</file>

<file path=ppt/media/image32.png>
</file>

<file path=ppt/media/image33.svg>
</file>

<file path=ppt/media/image34.png>
</file>

<file path=ppt/media/image35.svg>
</file>

<file path=ppt/media/image36.jpg>
</file>

<file path=ppt/media/image37.jpeg>
</file>

<file path=ppt/media/image38.jpeg>
</file>

<file path=ppt/media/image4.png>
</file>

<file path=ppt/media/image5.svg>
</file>

<file path=ppt/media/image6.png>
</file>

<file path=ppt/media/image7.sv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3/30/2025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3/30/2025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3/30/2025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3/30/2025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3/30/2025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3/30/2025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3/30/2025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3/30/2025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svg"/><Relationship Id="rId13" Type="http://schemas.openxmlformats.org/officeDocument/2006/relationships/image" Target="../media/image12.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sv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svg"/><Relationship Id="rId11" Type="http://schemas.openxmlformats.org/officeDocument/2006/relationships/image" Target="../media/image10.png"/><Relationship Id="rId5" Type="http://schemas.openxmlformats.org/officeDocument/2006/relationships/image" Target="../media/image4.png"/><Relationship Id="rId15" Type="http://schemas.openxmlformats.org/officeDocument/2006/relationships/image" Target="../media/image14.png"/><Relationship Id="rId10" Type="http://schemas.openxmlformats.org/officeDocument/2006/relationships/image" Target="../media/image9.jpeg"/><Relationship Id="rId4" Type="http://schemas.openxmlformats.org/officeDocument/2006/relationships/image" Target="../media/image3.svg"/><Relationship Id="rId9" Type="http://schemas.openxmlformats.org/officeDocument/2006/relationships/image" Target="../media/image8.jpeg"/><Relationship Id="rId14" Type="http://schemas.openxmlformats.org/officeDocument/2006/relationships/image" Target="../media/image13.svg"/></Relationships>
</file>

<file path=ppt/slides/_rels/slide10.xml.rels><?xml version="1.0" encoding="UTF-8" standalone="yes"?>
<Relationships xmlns="http://schemas.openxmlformats.org/package/2006/relationships"><Relationship Id="rId8" Type="http://schemas.openxmlformats.org/officeDocument/2006/relationships/image" Target="../media/image19.svg"/><Relationship Id="rId3" Type="http://schemas.openxmlformats.org/officeDocument/2006/relationships/image" Target="../media/image6.png"/><Relationship Id="rId7" Type="http://schemas.openxmlformats.org/officeDocument/2006/relationships/image" Target="../media/image18.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6.svg"/><Relationship Id="rId11" Type="http://schemas.openxmlformats.org/officeDocument/2006/relationships/image" Target="../media/image26.png"/><Relationship Id="rId5" Type="http://schemas.openxmlformats.org/officeDocument/2006/relationships/image" Target="../media/image15.png"/><Relationship Id="rId10" Type="http://schemas.openxmlformats.org/officeDocument/2006/relationships/image" Target="../media/image11.svg"/><Relationship Id="rId4" Type="http://schemas.openxmlformats.org/officeDocument/2006/relationships/image" Target="../media/image7.svg"/><Relationship Id="rId9" Type="http://schemas.openxmlformats.org/officeDocument/2006/relationships/image" Target="../media/image10.png"/></Relationships>
</file>

<file path=ppt/slides/_rels/slide11.xml.rels><?xml version="1.0" encoding="UTF-8" standalone="yes"?>
<Relationships xmlns="http://schemas.openxmlformats.org/package/2006/relationships"><Relationship Id="rId8" Type="http://schemas.openxmlformats.org/officeDocument/2006/relationships/image" Target="../media/image19.svg"/><Relationship Id="rId3" Type="http://schemas.openxmlformats.org/officeDocument/2006/relationships/image" Target="../media/image6.png"/><Relationship Id="rId7" Type="http://schemas.openxmlformats.org/officeDocument/2006/relationships/image" Target="../media/image18.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6.svg"/><Relationship Id="rId11" Type="http://schemas.openxmlformats.org/officeDocument/2006/relationships/image" Target="../media/image27.png"/><Relationship Id="rId5" Type="http://schemas.openxmlformats.org/officeDocument/2006/relationships/image" Target="../media/image15.png"/><Relationship Id="rId10" Type="http://schemas.openxmlformats.org/officeDocument/2006/relationships/image" Target="../media/image11.svg"/><Relationship Id="rId4" Type="http://schemas.openxmlformats.org/officeDocument/2006/relationships/image" Target="../media/image7.svg"/><Relationship Id="rId9" Type="http://schemas.openxmlformats.org/officeDocument/2006/relationships/image" Target="../media/image10.png"/></Relationships>
</file>

<file path=ppt/slides/_rels/slide12.xml.rels><?xml version="1.0" encoding="UTF-8" standalone="yes"?>
<Relationships xmlns="http://schemas.openxmlformats.org/package/2006/relationships"><Relationship Id="rId8" Type="http://schemas.openxmlformats.org/officeDocument/2006/relationships/image" Target="../media/image19.svg"/><Relationship Id="rId3" Type="http://schemas.openxmlformats.org/officeDocument/2006/relationships/image" Target="../media/image6.png"/><Relationship Id="rId7" Type="http://schemas.openxmlformats.org/officeDocument/2006/relationships/image" Target="../media/image18.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6.svg"/><Relationship Id="rId11" Type="http://schemas.openxmlformats.org/officeDocument/2006/relationships/image" Target="../media/image28.png"/><Relationship Id="rId5" Type="http://schemas.openxmlformats.org/officeDocument/2006/relationships/image" Target="../media/image15.png"/><Relationship Id="rId10" Type="http://schemas.openxmlformats.org/officeDocument/2006/relationships/image" Target="../media/image11.svg"/><Relationship Id="rId4" Type="http://schemas.openxmlformats.org/officeDocument/2006/relationships/image" Target="../media/image7.svg"/><Relationship Id="rId9" Type="http://schemas.openxmlformats.org/officeDocument/2006/relationships/image" Target="../media/image10.png"/></Relationships>
</file>

<file path=ppt/slides/_rels/slide13.xml.rels><?xml version="1.0" encoding="UTF-8" standalone="yes"?>
<Relationships xmlns="http://schemas.openxmlformats.org/package/2006/relationships"><Relationship Id="rId8" Type="http://schemas.openxmlformats.org/officeDocument/2006/relationships/image" Target="../media/image19.svg"/><Relationship Id="rId3" Type="http://schemas.openxmlformats.org/officeDocument/2006/relationships/image" Target="../media/image6.png"/><Relationship Id="rId7" Type="http://schemas.openxmlformats.org/officeDocument/2006/relationships/image" Target="../media/image18.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6.svg"/><Relationship Id="rId11" Type="http://schemas.openxmlformats.org/officeDocument/2006/relationships/image" Target="../media/image29.png"/><Relationship Id="rId5" Type="http://schemas.openxmlformats.org/officeDocument/2006/relationships/image" Target="../media/image15.png"/><Relationship Id="rId10" Type="http://schemas.openxmlformats.org/officeDocument/2006/relationships/image" Target="../media/image11.svg"/><Relationship Id="rId4" Type="http://schemas.openxmlformats.org/officeDocument/2006/relationships/image" Target="../media/image7.svg"/><Relationship Id="rId9"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30.jpeg"/><Relationship Id="rId4" Type="http://schemas.openxmlformats.org/officeDocument/2006/relationships/image" Target="../media/image16.svg"/></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30.jpeg"/><Relationship Id="rId4" Type="http://schemas.openxmlformats.org/officeDocument/2006/relationships/image" Target="../media/image16.svg"/></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image" Target="../media/image11.svg"/></Relationships>
</file>

<file path=ppt/slides/_rels/slide17.xml.rels><?xml version="1.0" encoding="UTF-8" standalone="yes"?>
<Relationships xmlns="http://schemas.openxmlformats.org/package/2006/relationships"><Relationship Id="rId8" Type="http://schemas.openxmlformats.org/officeDocument/2006/relationships/image" Target="../media/image36.jpg"/><Relationship Id="rId3" Type="http://schemas.openxmlformats.org/officeDocument/2006/relationships/image" Target="../media/image1.jpeg"/><Relationship Id="rId7" Type="http://schemas.openxmlformats.org/officeDocument/2006/relationships/image" Target="../media/image35.svg"/><Relationship Id="rId2" Type="http://schemas.openxmlformats.org/officeDocument/2006/relationships/image" Target="../media/image31.jpeg"/><Relationship Id="rId1" Type="http://schemas.openxmlformats.org/officeDocument/2006/relationships/slideLayout" Target="../slideLayouts/slideLayout7.xml"/><Relationship Id="rId6" Type="http://schemas.openxmlformats.org/officeDocument/2006/relationships/image" Target="../media/image34.png"/><Relationship Id="rId5" Type="http://schemas.openxmlformats.org/officeDocument/2006/relationships/image" Target="../media/image33.svg"/><Relationship Id="rId4" Type="http://schemas.openxmlformats.org/officeDocument/2006/relationships/image" Target="../media/image32.png"/></Relationships>
</file>

<file path=ppt/slides/_rels/slide18.xml.rels><?xml version="1.0" encoding="UTF-8" standalone="yes"?>
<Relationships xmlns="http://schemas.openxmlformats.org/package/2006/relationships"><Relationship Id="rId8" Type="http://schemas.openxmlformats.org/officeDocument/2006/relationships/image" Target="../media/image7.svg"/><Relationship Id="rId13" Type="http://schemas.openxmlformats.org/officeDocument/2006/relationships/image" Target="../media/image12.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sv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svg"/><Relationship Id="rId11" Type="http://schemas.openxmlformats.org/officeDocument/2006/relationships/image" Target="../media/image10.png"/><Relationship Id="rId5" Type="http://schemas.openxmlformats.org/officeDocument/2006/relationships/image" Target="../media/image4.png"/><Relationship Id="rId15" Type="http://schemas.openxmlformats.org/officeDocument/2006/relationships/image" Target="../media/image14.png"/><Relationship Id="rId10" Type="http://schemas.openxmlformats.org/officeDocument/2006/relationships/image" Target="../media/image38.jpeg"/><Relationship Id="rId4" Type="http://schemas.openxmlformats.org/officeDocument/2006/relationships/image" Target="../media/image3.svg"/><Relationship Id="rId9" Type="http://schemas.openxmlformats.org/officeDocument/2006/relationships/image" Target="../media/image37.jpeg"/><Relationship Id="rId14" Type="http://schemas.openxmlformats.org/officeDocument/2006/relationships/image" Target="../media/image13.svg"/></Relationships>
</file>

<file path=ppt/slides/_rels/slide2.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1.sv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17.jpeg"/><Relationship Id="rId4" Type="http://schemas.openxmlformats.org/officeDocument/2006/relationships/image" Target="../media/image16.svg"/></Relationships>
</file>

<file path=ppt/slides/_rels/slide3.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15.pn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9.svg"/><Relationship Id="rId11" Type="http://schemas.openxmlformats.org/officeDocument/2006/relationships/image" Target="../media/image11.svg"/><Relationship Id="rId5" Type="http://schemas.openxmlformats.org/officeDocument/2006/relationships/image" Target="../media/image18.png"/><Relationship Id="rId10" Type="http://schemas.openxmlformats.org/officeDocument/2006/relationships/image" Target="../media/image10.png"/><Relationship Id="rId4" Type="http://schemas.openxmlformats.org/officeDocument/2006/relationships/image" Target="../media/image16.svg"/><Relationship Id="rId9" Type="http://schemas.openxmlformats.org/officeDocument/2006/relationships/image" Target="../media/image20.jpeg"/></Relationships>
</file>

<file path=ppt/slides/_rels/slide4.xml.rels><?xml version="1.0" encoding="UTF-8" standalone="yes"?>
<Relationships xmlns="http://schemas.openxmlformats.org/package/2006/relationships"><Relationship Id="rId8" Type="http://schemas.openxmlformats.org/officeDocument/2006/relationships/image" Target="../media/image19.svg"/><Relationship Id="rId3" Type="http://schemas.openxmlformats.org/officeDocument/2006/relationships/image" Target="../media/image6.png"/><Relationship Id="rId7" Type="http://schemas.openxmlformats.org/officeDocument/2006/relationships/image" Target="../media/image18.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6.svg"/><Relationship Id="rId11" Type="http://schemas.openxmlformats.org/officeDocument/2006/relationships/image" Target="../media/image21.png"/><Relationship Id="rId5" Type="http://schemas.openxmlformats.org/officeDocument/2006/relationships/image" Target="../media/image15.png"/><Relationship Id="rId10" Type="http://schemas.openxmlformats.org/officeDocument/2006/relationships/image" Target="../media/image11.svg"/><Relationship Id="rId4" Type="http://schemas.openxmlformats.org/officeDocument/2006/relationships/image" Target="../media/image7.svg"/><Relationship Id="rId9" Type="http://schemas.openxmlformats.org/officeDocument/2006/relationships/image" Target="../media/image10.png"/></Relationships>
</file>

<file path=ppt/slides/_rels/slide5.xml.rels><?xml version="1.0" encoding="UTF-8" standalone="yes"?>
<Relationships xmlns="http://schemas.openxmlformats.org/package/2006/relationships"><Relationship Id="rId8" Type="http://schemas.openxmlformats.org/officeDocument/2006/relationships/image" Target="../media/image19.svg"/><Relationship Id="rId3" Type="http://schemas.openxmlformats.org/officeDocument/2006/relationships/image" Target="../media/image6.png"/><Relationship Id="rId7" Type="http://schemas.openxmlformats.org/officeDocument/2006/relationships/image" Target="../media/image18.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6.svg"/><Relationship Id="rId11" Type="http://schemas.openxmlformats.org/officeDocument/2006/relationships/image" Target="../media/image22.png"/><Relationship Id="rId5" Type="http://schemas.openxmlformats.org/officeDocument/2006/relationships/image" Target="../media/image15.png"/><Relationship Id="rId10" Type="http://schemas.openxmlformats.org/officeDocument/2006/relationships/image" Target="../media/image11.svg"/><Relationship Id="rId4" Type="http://schemas.openxmlformats.org/officeDocument/2006/relationships/image" Target="../media/image7.svg"/><Relationship Id="rId9" Type="http://schemas.openxmlformats.org/officeDocument/2006/relationships/image" Target="../media/image10.png"/></Relationships>
</file>

<file path=ppt/slides/_rels/slide6.xml.rels><?xml version="1.0" encoding="UTF-8" standalone="yes"?>
<Relationships xmlns="http://schemas.openxmlformats.org/package/2006/relationships"><Relationship Id="rId8" Type="http://schemas.openxmlformats.org/officeDocument/2006/relationships/image" Target="../media/image19.svg"/><Relationship Id="rId3" Type="http://schemas.openxmlformats.org/officeDocument/2006/relationships/image" Target="../media/image6.png"/><Relationship Id="rId7" Type="http://schemas.openxmlformats.org/officeDocument/2006/relationships/image" Target="../media/image18.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6.svg"/><Relationship Id="rId11" Type="http://schemas.openxmlformats.org/officeDocument/2006/relationships/image" Target="../media/image23.png"/><Relationship Id="rId5" Type="http://schemas.openxmlformats.org/officeDocument/2006/relationships/image" Target="../media/image15.png"/><Relationship Id="rId10" Type="http://schemas.openxmlformats.org/officeDocument/2006/relationships/image" Target="../media/image11.svg"/><Relationship Id="rId4" Type="http://schemas.openxmlformats.org/officeDocument/2006/relationships/image" Target="../media/image7.svg"/><Relationship Id="rId9" Type="http://schemas.openxmlformats.org/officeDocument/2006/relationships/image" Target="../media/image10.png"/></Relationships>
</file>

<file path=ppt/slides/_rels/slide7.xml.rels><?xml version="1.0" encoding="UTF-8" standalone="yes"?>
<Relationships xmlns="http://schemas.openxmlformats.org/package/2006/relationships"><Relationship Id="rId8" Type="http://schemas.openxmlformats.org/officeDocument/2006/relationships/image" Target="../media/image19.svg"/><Relationship Id="rId3" Type="http://schemas.openxmlformats.org/officeDocument/2006/relationships/image" Target="../media/image6.png"/><Relationship Id="rId7" Type="http://schemas.openxmlformats.org/officeDocument/2006/relationships/image" Target="../media/image18.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6.svg"/><Relationship Id="rId11" Type="http://schemas.openxmlformats.org/officeDocument/2006/relationships/image" Target="../media/image23.png"/><Relationship Id="rId5" Type="http://schemas.openxmlformats.org/officeDocument/2006/relationships/image" Target="../media/image15.png"/><Relationship Id="rId10" Type="http://schemas.openxmlformats.org/officeDocument/2006/relationships/image" Target="../media/image11.svg"/><Relationship Id="rId4" Type="http://schemas.openxmlformats.org/officeDocument/2006/relationships/image" Target="../media/image7.svg"/><Relationship Id="rId9" Type="http://schemas.openxmlformats.org/officeDocument/2006/relationships/image" Target="../media/image10.png"/></Relationships>
</file>

<file path=ppt/slides/_rels/slide8.xml.rels><?xml version="1.0" encoding="UTF-8" standalone="yes"?>
<Relationships xmlns="http://schemas.openxmlformats.org/package/2006/relationships"><Relationship Id="rId8" Type="http://schemas.openxmlformats.org/officeDocument/2006/relationships/image" Target="../media/image19.svg"/><Relationship Id="rId3" Type="http://schemas.openxmlformats.org/officeDocument/2006/relationships/image" Target="../media/image6.png"/><Relationship Id="rId7" Type="http://schemas.openxmlformats.org/officeDocument/2006/relationships/image" Target="../media/image18.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6.svg"/><Relationship Id="rId11" Type="http://schemas.openxmlformats.org/officeDocument/2006/relationships/image" Target="../media/image24.png"/><Relationship Id="rId5" Type="http://schemas.openxmlformats.org/officeDocument/2006/relationships/image" Target="../media/image15.png"/><Relationship Id="rId10" Type="http://schemas.openxmlformats.org/officeDocument/2006/relationships/image" Target="../media/image11.svg"/><Relationship Id="rId4" Type="http://schemas.openxmlformats.org/officeDocument/2006/relationships/image" Target="../media/image7.svg"/><Relationship Id="rId9" Type="http://schemas.openxmlformats.org/officeDocument/2006/relationships/image" Target="../media/image10.png"/></Relationships>
</file>

<file path=ppt/slides/_rels/slide9.xml.rels><?xml version="1.0" encoding="UTF-8" standalone="yes"?>
<Relationships xmlns="http://schemas.openxmlformats.org/package/2006/relationships"><Relationship Id="rId8" Type="http://schemas.openxmlformats.org/officeDocument/2006/relationships/image" Target="../media/image19.svg"/><Relationship Id="rId3" Type="http://schemas.openxmlformats.org/officeDocument/2006/relationships/image" Target="../media/image6.png"/><Relationship Id="rId7" Type="http://schemas.openxmlformats.org/officeDocument/2006/relationships/image" Target="../media/image18.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6.svg"/><Relationship Id="rId11" Type="http://schemas.openxmlformats.org/officeDocument/2006/relationships/image" Target="../media/image25.png"/><Relationship Id="rId5" Type="http://schemas.openxmlformats.org/officeDocument/2006/relationships/image" Target="../media/image15.png"/><Relationship Id="rId10" Type="http://schemas.openxmlformats.org/officeDocument/2006/relationships/image" Target="../media/image11.svg"/><Relationship Id="rId4" Type="http://schemas.openxmlformats.org/officeDocument/2006/relationships/image" Target="../media/image7.svg"/><Relationship Id="rId9"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5885" t="-35267" r="-29381"/>
            </a:stretch>
          </a:blipFill>
        </p:spPr>
        <p:txBody>
          <a:bodyPr/>
          <a:lstStyle/>
          <a:p>
            <a:endParaRPr lang="en-US" dirty="0"/>
          </a:p>
        </p:txBody>
      </p:sp>
      <p:sp>
        <p:nvSpPr>
          <p:cNvPr id="3" name="Freeform 3"/>
          <p:cNvSpPr/>
          <p:nvPr/>
        </p:nvSpPr>
        <p:spPr>
          <a:xfrm>
            <a:off x="8486185" y="-836932"/>
            <a:ext cx="10118808" cy="12589497"/>
          </a:xfrm>
          <a:custGeom>
            <a:avLst/>
            <a:gdLst/>
            <a:ahLst/>
            <a:cxnLst/>
            <a:rect l="l" t="t" r="r" b="b"/>
            <a:pathLst>
              <a:path w="10118808" h="12589497">
                <a:moveTo>
                  <a:pt x="0" y="0"/>
                </a:moveTo>
                <a:lnTo>
                  <a:pt x="10118808" y="0"/>
                </a:lnTo>
                <a:lnTo>
                  <a:pt x="10118808" y="12589497"/>
                </a:lnTo>
                <a:lnTo>
                  <a:pt x="0" y="1258949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flipH="1">
            <a:off x="11729343" y="0"/>
            <a:ext cx="6558657" cy="6558657"/>
          </a:xfrm>
          <a:custGeom>
            <a:avLst/>
            <a:gdLst/>
            <a:ahLst/>
            <a:cxnLst/>
            <a:rect l="l" t="t" r="r" b="b"/>
            <a:pathLst>
              <a:path w="6558657" h="6558657">
                <a:moveTo>
                  <a:pt x="6558657" y="0"/>
                </a:moveTo>
                <a:lnTo>
                  <a:pt x="0" y="0"/>
                </a:lnTo>
                <a:lnTo>
                  <a:pt x="0" y="6558657"/>
                </a:lnTo>
                <a:lnTo>
                  <a:pt x="6558657" y="6558657"/>
                </a:lnTo>
                <a:lnTo>
                  <a:pt x="6558657" y="0"/>
                </a:lnTo>
                <a:close/>
              </a:path>
            </a:pathLst>
          </a:custGeom>
          <a:blipFill>
            <a:blip r:embed="rId5">
              <a:extLst>
                <a:ext uri="{96DAC541-7B7A-43D3-8B79-37D633B846F1}">
                  <asvg:svgBlip xmlns:asvg="http://schemas.microsoft.com/office/drawing/2016/SVG/main" r:embed="rId6"/>
                </a:ext>
              </a:extLst>
            </a:blip>
            <a:stretch>
              <a:fillRect/>
            </a:stretch>
          </a:blipFill>
        </p:spPr>
      </p:sp>
      <p:grpSp>
        <p:nvGrpSpPr>
          <p:cNvPr id="5" name="Group 5"/>
          <p:cNvGrpSpPr/>
          <p:nvPr/>
        </p:nvGrpSpPr>
        <p:grpSpPr>
          <a:xfrm>
            <a:off x="16119103" y="5457817"/>
            <a:ext cx="3086100" cy="3436327"/>
            <a:chOff x="0" y="0"/>
            <a:chExt cx="812800" cy="905041"/>
          </a:xfrm>
        </p:grpSpPr>
        <p:sp>
          <p:nvSpPr>
            <p:cNvPr id="6" name="Freeform 6"/>
            <p:cNvSpPr/>
            <p:nvPr/>
          </p:nvSpPr>
          <p:spPr>
            <a:xfrm>
              <a:off x="0" y="0"/>
              <a:ext cx="812800" cy="905041"/>
            </a:xfrm>
            <a:custGeom>
              <a:avLst/>
              <a:gdLst/>
              <a:ahLst/>
              <a:cxnLst/>
              <a:rect l="l" t="t" r="r" b="b"/>
              <a:pathLst>
                <a:path w="812800" h="905041">
                  <a:moveTo>
                    <a:pt x="127941" y="0"/>
                  </a:moveTo>
                  <a:lnTo>
                    <a:pt x="684859" y="0"/>
                  </a:lnTo>
                  <a:cubicBezTo>
                    <a:pt x="718791" y="0"/>
                    <a:pt x="751333" y="13479"/>
                    <a:pt x="775327" y="37473"/>
                  </a:cubicBezTo>
                  <a:cubicBezTo>
                    <a:pt x="799321" y="61467"/>
                    <a:pt x="812800" y="94009"/>
                    <a:pt x="812800" y="127941"/>
                  </a:cubicBezTo>
                  <a:lnTo>
                    <a:pt x="812800" y="777100"/>
                  </a:lnTo>
                  <a:cubicBezTo>
                    <a:pt x="812800" y="811032"/>
                    <a:pt x="799321" y="843574"/>
                    <a:pt x="775327" y="867568"/>
                  </a:cubicBezTo>
                  <a:cubicBezTo>
                    <a:pt x="751333" y="891561"/>
                    <a:pt x="718791" y="905041"/>
                    <a:pt x="684859" y="905041"/>
                  </a:cubicBezTo>
                  <a:lnTo>
                    <a:pt x="127941" y="905041"/>
                  </a:lnTo>
                  <a:cubicBezTo>
                    <a:pt x="94009" y="905041"/>
                    <a:pt x="61467" y="891561"/>
                    <a:pt x="37473" y="867568"/>
                  </a:cubicBezTo>
                  <a:cubicBezTo>
                    <a:pt x="13479" y="843574"/>
                    <a:pt x="0" y="811032"/>
                    <a:pt x="0" y="777100"/>
                  </a:cubicBezTo>
                  <a:lnTo>
                    <a:pt x="0" y="127941"/>
                  </a:lnTo>
                  <a:cubicBezTo>
                    <a:pt x="0" y="94009"/>
                    <a:pt x="13479" y="61467"/>
                    <a:pt x="37473" y="37473"/>
                  </a:cubicBezTo>
                  <a:cubicBezTo>
                    <a:pt x="61467" y="13479"/>
                    <a:pt x="94009" y="0"/>
                    <a:pt x="127941" y="0"/>
                  </a:cubicBezTo>
                  <a:close/>
                </a:path>
              </a:pathLst>
            </a:custGeom>
            <a:solidFill>
              <a:srgbClr val="0665BE"/>
            </a:solidFill>
          </p:spPr>
        </p:sp>
        <p:sp>
          <p:nvSpPr>
            <p:cNvPr id="7" name="TextBox 7"/>
            <p:cNvSpPr txBox="1"/>
            <p:nvPr/>
          </p:nvSpPr>
          <p:spPr>
            <a:xfrm>
              <a:off x="0" y="-47625"/>
              <a:ext cx="812800" cy="952666"/>
            </a:xfrm>
            <a:prstGeom prst="rect">
              <a:avLst/>
            </a:prstGeom>
          </p:spPr>
          <p:txBody>
            <a:bodyPr lIns="50800" tIns="50800" rIns="50800" bIns="50800" rtlCol="0" anchor="ctr"/>
            <a:lstStyle/>
            <a:p>
              <a:pPr algn="ctr">
                <a:lnSpc>
                  <a:spcPts val="3678"/>
                </a:lnSpc>
              </a:pPr>
              <a:endParaRPr/>
            </a:p>
          </p:txBody>
        </p:sp>
      </p:grpSp>
      <p:sp>
        <p:nvSpPr>
          <p:cNvPr id="8" name="Freeform 8"/>
          <p:cNvSpPr/>
          <p:nvPr/>
        </p:nvSpPr>
        <p:spPr>
          <a:xfrm>
            <a:off x="11856974" y="1222452"/>
            <a:ext cx="5552623" cy="4698907"/>
          </a:xfrm>
          <a:custGeom>
            <a:avLst/>
            <a:gdLst/>
            <a:ahLst/>
            <a:cxnLst/>
            <a:rect l="l" t="t" r="r" b="b"/>
            <a:pathLst>
              <a:path w="5552623" h="4698907">
                <a:moveTo>
                  <a:pt x="0" y="0"/>
                </a:moveTo>
                <a:lnTo>
                  <a:pt x="5552623" y="0"/>
                </a:lnTo>
                <a:lnTo>
                  <a:pt x="5552623" y="4698907"/>
                </a:lnTo>
                <a:lnTo>
                  <a:pt x="0" y="4698907"/>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grpSp>
        <p:nvGrpSpPr>
          <p:cNvPr id="9" name="Group 9"/>
          <p:cNvGrpSpPr/>
          <p:nvPr/>
        </p:nvGrpSpPr>
        <p:grpSpPr>
          <a:xfrm>
            <a:off x="10612043" y="3366506"/>
            <a:ext cx="7050110" cy="6049521"/>
            <a:chOff x="0" y="0"/>
            <a:chExt cx="6269228" cy="5379466"/>
          </a:xfrm>
        </p:grpSpPr>
        <p:sp>
          <p:nvSpPr>
            <p:cNvPr id="10" name="Freeform 10"/>
            <p:cNvSpPr/>
            <p:nvPr/>
          </p:nvSpPr>
          <p:spPr>
            <a:xfrm>
              <a:off x="-37338" y="-26924"/>
              <a:ext cx="6306566" cy="5406390"/>
            </a:xfrm>
            <a:custGeom>
              <a:avLst/>
              <a:gdLst/>
              <a:ahLst/>
              <a:cxnLst/>
              <a:rect l="l" t="t" r="r" b="b"/>
              <a:pathLst>
                <a:path w="6306566" h="5406390">
                  <a:moveTo>
                    <a:pt x="6014466" y="5406390"/>
                  </a:moveTo>
                  <a:cubicBezTo>
                    <a:pt x="6175121" y="5406390"/>
                    <a:pt x="6306566" y="5274945"/>
                    <a:pt x="6306566" y="5114290"/>
                  </a:cubicBezTo>
                  <a:lnTo>
                    <a:pt x="6306566" y="264922"/>
                  </a:lnTo>
                  <a:cubicBezTo>
                    <a:pt x="6306566" y="104267"/>
                    <a:pt x="6177915" y="0"/>
                    <a:pt x="6020816" y="33147"/>
                  </a:cubicBezTo>
                  <a:lnTo>
                    <a:pt x="242316" y="1251966"/>
                  </a:lnTo>
                  <a:cubicBezTo>
                    <a:pt x="85090" y="1285113"/>
                    <a:pt x="0" y="1436243"/>
                    <a:pt x="53213" y="1587881"/>
                  </a:cubicBezTo>
                  <a:lnTo>
                    <a:pt x="1295781" y="5130673"/>
                  </a:lnTo>
                  <a:cubicBezTo>
                    <a:pt x="1348994" y="5282311"/>
                    <a:pt x="1523873" y="5406263"/>
                    <a:pt x="1684528" y="5406263"/>
                  </a:cubicBezTo>
                  <a:lnTo>
                    <a:pt x="6014466" y="5406390"/>
                  </a:lnTo>
                  <a:close/>
                </a:path>
              </a:pathLst>
            </a:custGeom>
            <a:blipFill>
              <a:blip r:embed="rId9"/>
              <a:stretch>
                <a:fillRect l="-10443" r="-18105"/>
              </a:stretch>
            </a:blipFill>
            <a:ln w="152400" cap="sq">
              <a:solidFill>
                <a:srgbClr val="FFFFFF"/>
              </a:solidFill>
              <a:prstDash val="solid"/>
              <a:miter/>
            </a:ln>
          </p:spPr>
        </p:sp>
      </p:grpSp>
      <p:sp>
        <p:nvSpPr>
          <p:cNvPr id="11" name="TextBox 11"/>
          <p:cNvSpPr txBox="1"/>
          <p:nvPr/>
        </p:nvSpPr>
        <p:spPr>
          <a:xfrm>
            <a:off x="873345" y="3146130"/>
            <a:ext cx="8750522" cy="1661993"/>
          </a:xfrm>
          <a:prstGeom prst="rect">
            <a:avLst/>
          </a:prstGeom>
        </p:spPr>
        <p:txBody>
          <a:bodyPr lIns="0" tIns="0" rIns="0" bIns="0" rtlCol="0" anchor="t">
            <a:spAutoFit/>
          </a:bodyPr>
          <a:lstStyle/>
          <a:p>
            <a:pPr algn="l"/>
            <a:r>
              <a:rPr lang="en-US" sz="3200" b="1" dirty="0">
                <a:solidFill>
                  <a:srgbClr val="B06E10"/>
                </a:solidFill>
                <a:latin typeface="Gordita Bold"/>
                <a:ea typeface="Gordita Bold"/>
                <a:cs typeface="Gordita Bold"/>
                <a:sym typeface="Gordita Bold"/>
              </a:rPr>
              <a:t>PROJECT TITLE: </a:t>
            </a:r>
            <a:r>
              <a:rPr lang="en-US" sz="3600" b="1" dirty="0"/>
              <a:t>CHRONIC DISEASE MANAGEMENT AND EARLY INTERVENTION SYSTEMS </a:t>
            </a:r>
            <a:endParaRPr lang="en-US" sz="3600" b="1" dirty="0">
              <a:solidFill>
                <a:srgbClr val="B06E10"/>
              </a:solidFill>
              <a:latin typeface="Gordita Bold"/>
              <a:ea typeface="Gordita Bold"/>
              <a:cs typeface="Gordita Bold"/>
              <a:sym typeface="Gordita Bold"/>
            </a:endParaRPr>
          </a:p>
        </p:txBody>
      </p:sp>
      <p:grpSp>
        <p:nvGrpSpPr>
          <p:cNvPr id="12" name="Group 12"/>
          <p:cNvGrpSpPr/>
          <p:nvPr/>
        </p:nvGrpSpPr>
        <p:grpSpPr>
          <a:xfrm>
            <a:off x="9623867" y="2109792"/>
            <a:ext cx="5853420" cy="5853420"/>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10"/>
              <a:stretch>
                <a:fillRect t="-11831" b="-37981"/>
              </a:stretch>
            </a:blipFill>
            <a:ln w="171450" cap="sq">
              <a:solidFill>
                <a:srgbClr val="FFFFFF"/>
              </a:solidFill>
              <a:prstDash val="solid"/>
              <a:miter/>
            </a:ln>
          </p:spPr>
        </p:sp>
      </p:grpSp>
      <p:grpSp>
        <p:nvGrpSpPr>
          <p:cNvPr id="14" name="Group 14"/>
          <p:cNvGrpSpPr/>
          <p:nvPr/>
        </p:nvGrpSpPr>
        <p:grpSpPr>
          <a:xfrm>
            <a:off x="9091125" y="4793267"/>
            <a:ext cx="1376194" cy="1376194"/>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a:ln w="104775" cap="sq">
              <a:solidFill>
                <a:srgbClr val="FFFFFF"/>
              </a:solidFill>
              <a:prstDash val="solid"/>
              <a:miter/>
            </a:ln>
          </p:spPr>
        </p:sp>
        <p:sp>
          <p:nvSpPr>
            <p:cNvPr id="16" name="TextBox 16"/>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sp>
        <p:nvSpPr>
          <p:cNvPr id="17" name="Freeform 17"/>
          <p:cNvSpPr/>
          <p:nvPr/>
        </p:nvSpPr>
        <p:spPr>
          <a:xfrm>
            <a:off x="9447275" y="5133775"/>
            <a:ext cx="663895" cy="695178"/>
          </a:xfrm>
          <a:custGeom>
            <a:avLst/>
            <a:gdLst/>
            <a:ahLst/>
            <a:cxnLst/>
            <a:rect l="l" t="t" r="r" b="b"/>
            <a:pathLst>
              <a:path w="663895" h="695178">
                <a:moveTo>
                  <a:pt x="0" y="0"/>
                </a:moveTo>
                <a:lnTo>
                  <a:pt x="663895" y="0"/>
                </a:lnTo>
                <a:lnTo>
                  <a:pt x="663895" y="695178"/>
                </a:lnTo>
                <a:lnTo>
                  <a:pt x="0" y="695178"/>
                </a:lnTo>
                <a:lnTo>
                  <a:pt x="0" y="0"/>
                </a:lnTo>
                <a:close/>
              </a:path>
            </a:pathLst>
          </a:custGeom>
          <a:blipFill>
            <a:blip r:embed="rId11">
              <a:extLst>
                <a:ext uri="{96DAC541-7B7A-43D3-8B79-37D633B846F1}">
                  <asvg:svgBlip xmlns:asvg="http://schemas.microsoft.com/office/drawing/2016/SVG/main" r:embed="rId12"/>
                </a:ext>
              </a:extLst>
            </a:blip>
            <a:stretch>
              <a:fillRect/>
            </a:stretch>
          </a:blipFill>
        </p:spPr>
      </p:sp>
      <p:sp>
        <p:nvSpPr>
          <p:cNvPr id="18" name="Freeform 18"/>
          <p:cNvSpPr/>
          <p:nvPr/>
        </p:nvSpPr>
        <p:spPr>
          <a:xfrm>
            <a:off x="16680701" y="2024620"/>
            <a:ext cx="512537" cy="536688"/>
          </a:xfrm>
          <a:custGeom>
            <a:avLst/>
            <a:gdLst/>
            <a:ahLst/>
            <a:cxnLst/>
            <a:rect l="l" t="t" r="r" b="b"/>
            <a:pathLst>
              <a:path w="512537" h="536688">
                <a:moveTo>
                  <a:pt x="0" y="0"/>
                </a:moveTo>
                <a:lnTo>
                  <a:pt x="512537" y="0"/>
                </a:lnTo>
                <a:lnTo>
                  <a:pt x="512537" y="536687"/>
                </a:lnTo>
                <a:lnTo>
                  <a:pt x="0" y="536687"/>
                </a:lnTo>
                <a:lnTo>
                  <a:pt x="0" y="0"/>
                </a:lnTo>
                <a:close/>
              </a:path>
            </a:pathLst>
          </a:custGeom>
          <a:blipFill>
            <a:blip r:embed="rId13">
              <a:extLst>
                <a:ext uri="{96DAC541-7B7A-43D3-8B79-37D633B846F1}">
                  <asvg:svgBlip xmlns:asvg="http://schemas.microsoft.com/office/drawing/2016/SVG/main" r:embed="rId14"/>
                </a:ext>
              </a:extLst>
            </a:blip>
            <a:stretch>
              <a:fillRect/>
            </a:stretch>
          </a:blipFill>
        </p:spPr>
      </p:sp>
      <p:grpSp>
        <p:nvGrpSpPr>
          <p:cNvPr id="19" name="Group 19"/>
          <p:cNvGrpSpPr/>
          <p:nvPr/>
        </p:nvGrpSpPr>
        <p:grpSpPr>
          <a:xfrm>
            <a:off x="9162237" y="7222692"/>
            <a:ext cx="285038" cy="285038"/>
            <a:chOff x="0" y="0"/>
            <a:chExt cx="812800" cy="812800"/>
          </a:xfrm>
        </p:grpSpPr>
        <p:sp>
          <p:nvSpPr>
            <p:cNvPr id="20" name="Freeform 2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a:ln cap="sq">
              <a:noFill/>
              <a:prstDash val="solid"/>
              <a:miter/>
            </a:ln>
          </p:spPr>
        </p:sp>
        <p:sp>
          <p:nvSpPr>
            <p:cNvPr id="21" name="TextBox 21"/>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sp>
        <p:nvSpPr>
          <p:cNvPr id="22" name="TextBox 22"/>
          <p:cNvSpPr txBox="1"/>
          <p:nvPr/>
        </p:nvSpPr>
        <p:spPr>
          <a:xfrm>
            <a:off x="1067846" y="6682865"/>
            <a:ext cx="6445498" cy="405765"/>
          </a:xfrm>
          <a:prstGeom prst="rect">
            <a:avLst/>
          </a:prstGeom>
        </p:spPr>
        <p:txBody>
          <a:bodyPr lIns="0" tIns="0" rIns="0" bIns="0" rtlCol="0" anchor="t">
            <a:spAutoFit/>
          </a:bodyPr>
          <a:lstStyle/>
          <a:p>
            <a:pPr algn="l">
              <a:lnSpc>
                <a:spcPts val="3359"/>
              </a:lnSpc>
              <a:spcBef>
                <a:spcPct val="0"/>
              </a:spcBef>
            </a:pPr>
            <a:r>
              <a:rPr lang="en-US" sz="2400" b="1">
                <a:solidFill>
                  <a:srgbClr val="0665BE"/>
                </a:solidFill>
                <a:latin typeface="Gordita Bold"/>
                <a:ea typeface="Gordita Bold"/>
                <a:cs typeface="Gordita Bold"/>
                <a:sym typeface="Gordita Bold"/>
              </a:rPr>
              <a:t>Internship Presentation</a:t>
            </a:r>
          </a:p>
        </p:txBody>
      </p:sp>
      <p:sp>
        <p:nvSpPr>
          <p:cNvPr id="23" name="TextBox 23"/>
          <p:cNvSpPr txBox="1"/>
          <p:nvPr/>
        </p:nvSpPr>
        <p:spPr>
          <a:xfrm>
            <a:off x="1066788" y="7849802"/>
            <a:ext cx="2980438" cy="405765"/>
          </a:xfrm>
          <a:prstGeom prst="rect">
            <a:avLst/>
          </a:prstGeom>
        </p:spPr>
        <p:txBody>
          <a:bodyPr lIns="0" tIns="0" rIns="0" bIns="0" rtlCol="0" anchor="t">
            <a:spAutoFit/>
          </a:bodyPr>
          <a:lstStyle/>
          <a:p>
            <a:pPr algn="l">
              <a:lnSpc>
                <a:spcPts val="3359"/>
              </a:lnSpc>
              <a:spcBef>
                <a:spcPct val="0"/>
              </a:spcBef>
            </a:pPr>
            <a:r>
              <a:rPr lang="en-US" sz="2400">
                <a:solidFill>
                  <a:srgbClr val="0665BE"/>
                </a:solidFill>
                <a:latin typeface="Gordita"/>
                <a:ea typeface="Gordita"/>
                <a:cs typeface="Gordita"/>
                <a:sym typeface="Gordita"/>
              </a:rPr>
              <a:t>Presented By:</a:t>
            </a:r>
          </a:p>
        </p:txBody>
      </p:sp>
      <p:sp>
        <p:nvSpPr>
          <p:cNvPr id="24" name="TextBox 24"/>
          <p:cNvSpPr txBox="1"/>
          <p:nvPr/>
        </p:nvSpPr>
        <p:spPr>
          <a:xfrm>
            <a:off x="3415710" y="7849802"/>
            <a:ext cx="4753481" cy="1709186"/>
          </a:xfrm>
          <a:prstGeom prst="rect">
            <a:avLst/>
          </a:prstGeom>
        </p:spPr>
        <p:txBody>
          <a:bodyPr wrap="square" lIns="0" tIns="0" rIns="0" bIns="0" rtlCol="0" anchor="t">
            <a:spAutoFit/>
          </a:bodyPr>
          <a:lstStyle/>
          <a:p>
            <a:pPr>
              <a:lnSpc>
                <a:spcPts val="3359"/>
              </a:lnSpc>
              <a:spcBef>
                <a:spcPct val="0"/>
              </a:spcBef>
            </a:pPr>
            <a:r>
              <a:rPr lang="en-US" sz="2400" b="1" dirty="0">
                <a:solidFill>
                  <a:srgbClr val="B06E10"/>
                </a:solidFill>
                <a:latin typeface="Gordita Bold"/>
                <a:ea typeface="Gordita Bold"/>
                <a:cs typeface="Gordita Bold"/>
                <a:sym typeface="Gordita Bold"/>
              </a:rPr>
              <a:t>UMEASIEGBU SHALOM</a:t>
            </a:r>
          </a:p>
          <a:p>
            <a:pPr>
              <a:lnSpc>
                <a:spcPts val="3359"/>
              </a:lnSpc>
              <a:spcBef>
                <a:spcPct val="0"/>
              </a:spcBef>
            </a:pPr>
            <a:r>
              <a:rPr lang="en-US" sz="2400" b="1" dirty="0">
                <a:solidFill>
                  <a:srgbClr val="B06E10"/>
                </a:solidFill>
                <a:latin typeface="Gordita Bold"/>
                <a:ea typeface="Gordita Bold"/>
                <a:cs typeface="Gordita Bold"/>
                <a:sym typeface="Gordita Bold"/>
              </a:rPr>
              <a:t>		&amp;</a:t>
            </a:r>
          </a:p>
          <a:p>
            <a:pPr>
              <a:lnSpc>
                <a:spcPts val="3359"/>
              </a:lnSpc>
              <a:spcBef>
                <a:spcPct val="0"/>
              </a:spcBef>
            </a:pPr>
            <a:r>
              <a:rPr lang="en-US" sz="2400" b="1" dirty="0">
                <a:solidFill>
                  <a:srgbClr val="B06E10"/>
                </a:solidFill>
                <a:latin typeface="Gordita Bold"/>
                <a:ea typeface="Gordita Bold"/>
                <a:cs typeface="Gordita Bold"/>
                <a:sym typeface="Gordita Bold"/>
              </a:rPr>
              <a:t>ELMA FORTUNATE PHIRI [GRP_20]</a:t>
            </a:r>
          </a:p>
        </p:txBody>
      </p:sp>
      <p:sp>
        <p:nvSpPr>
          <p:cNvPr id="25" name="Freeform 25"/>
          <p:cNvSpPr/>
          <p:nvPr/>
        </p:nvSpPr>
        <p:spPr>
          <a:xfrm>
            <a:off x="1066788" y="995110"/>
            <a:ext cx="1207934" cy="1114682"/>
          </a:xfrm>
          <a:custGeom>
            <a:avLst/>
            <a:gdLst/>
            <a:ahLst/>
            <a:cxnLst/>
            <a:rect l="l" t="t" r="r" b="b"/>
            <a:pathLst>
              <a:path w="1207934" h="1114682">
                <a:moveTo>
                  <a:pt x="0" y="0"/>
                </a:moveTo>
                <a:lnTo>
                  <a:pt x="1207933" y="0"/>
                </a:lnTo>
                <a:lnTo>
                  <a:pt x="1207933" y="1114682"/>
                </a:lnTo>
                <a:lnTo>
                  <a:pt x="0" y="1114682"/>
                </a:lnTo>
                <a:lnTo>
                  <a:pt x="0" y="0"/>
                </a:lnTo>
                <a:close/>
              </a:path>
            </a:pathLst>
          </a:custGeom>
          <a:blipFill>
            <a:blip r:embed="rId15"/>
            <a:stretch>
              <a:fillRect l="-186865" t="-163093" r="-187297" b="-250736"/>
            </a:stretch>
          </a:blipFill>
        </p:spPr>
      </p:sp>
      <p:sp>
        <p:nvSpPr>
          <p:cNvPr id="26" name="TextBox 26"/>
          <p:cNvSpPr txBox="1"/>
          <p:nvPr/>
        </p:nvSpPr>
        <p:spPr>
          <a:xfrm>
            <a:off x="2274721" y="1199755"/>
            <a:ext cx="1772505" cy="824865"/>
          </a:xfrm>
          <a:prstGeom prst="rect">
            <a:avLst/>
          </a:prstGeom>
        </p:spPr>
        <p:txBody>
          <a:bodyPr lIns="0" tIns="0" rIns="0" bIns="0" rtlCol="0" anchor="t">
            <a:spAutoFit/>
          </a:bodyPr>
          <a:lstStyle/>
          <a:p>
            <a:pPr algn="l">
              <a:lnSpc>
                <a:spcPts val="3359"/>
              </a:lnSpc>
            </a:pPr>
            <a:r>
              <a:rPr lang="en-US" sz="2400" b="1">
                <a:solidFill>
                  <a:srgbClr val="0665BE"/>
                </a:solidFill>
                <a:latin typeface="Gordita Bold"/>
                <a:ea typeface="Gordita Bold"/>
                <a:cs typeface="Gordita Bold"/>
                <a:sym typeface="Gordita Bold"/>
              </a:rPr>
              <a:t>DataVerse </a:t>
            </a:r>
          </a:p>
          <a:p>
            <a:pPr algn="l">
              <a:lnSpc>
                <a:spcPts val="3359"/>
              </a:lnSpc>
              <a:spcBef>
                <a:spcPct val="0"/>
              </a:spcBef>
            </a:pPr>
            <a:r>
              <a:rPr lang="en-US" sz="2400" b="1">
                <a:solidFill>
                  <a:srgbClr val="0665BE"/>
                </a:solidFill>
                <a:latin typeface="Gordita Bold"/>
                <a:ea typeface="Gordita Bold"/>
                <a:cs typeface="Gordita Bold"/>
                <a:sym typeface="Gordita Bold"/>
              </a:rPr>
              <a:t>Africa</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1FEA07-93F3-30F7-D51B-C266A1016A27}"/>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7617420A-7EBF-94A8-5B9D-DAB9A6E19DB1}"/>
              </a:ext>
            </a:extLst>
          </p:cNvPr>
          <p:cNvSpPr/>
          <p:nvPr/>
        </p:nvSpPr>
        <p:spPr>
          <a:xfrm flipH="1">
            <a:off x="972600" y="-1290218"/>
            <a:ext cx="17315399" cy="11622566"/>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l="-7763" t="-21913" r="-27503" b="-13353"/>
            </a:stretch>
          </a:blipFill>
        </p:spPr>
        <p:txBody>
          <a:bodyPr/>
          <a:lstStyle/>
          <a:p>
            <a:endParaRPr lang="en-US" dirty="0"/>
          </a:p>
        </p:txBody>
      </p:sp>
      <p:grpSp>
        <p:nvGrpSpPr>
          <p:cNvPr id="3" name="Group 3">
            <a:extLst>
              <a:ext uri="{FF2B5EF4-FFF2-40B4-BE49-F238E27FC236}">
                <a16:creationId xmlns:a16="http://schemas.microsoft.com/office/drawing/2014/main" id="{DF7FF422-20B7-9469-9270-72805E17C891}"/>
              </a:ext>
            </a:extLst>
          </p:cNvPr>
          <p:cNvGrpSpPr/>
          <p:nvPr/>
        </p:nvGrpSpPr>
        <p:grpSpPr>
          <a:xfrm>
            <a:off x="-2855575" y="-1153619"/>
            <a:ext cx="15421668" cy="11905288"/>
            <a:chOff x="0" y="0"/>
            <a:chExt cx="3559285" cy="2915884"/>
          </a:xfrm>
        </p:grpSpPr>
        <p:sp>
          <p:nvSpPr>
            <p:cNvPr id="4" name="Freeform 4">
              <a:extLst>
                <a:ext uri="{FF2B5EF4-FFF2-40B4-BE49-F238E27FC236}">
                  <a16:creationId xmlns:a16="http://schemas.microsoft.com/office/drawing/2014/main" id="{56DF8637-1A1E-A6D0-AD2D-3A25EA928D85}"/>
                </a:ext>
              </a:extLst>
            </p:cNvPr>
            <p:cNvSpPr/>
            <p:nvPr/>
          </p:nvSpPr>
          <p:spPr>
            <a:xfrm>
              <a:off x="0" y="0"/>
              <a:ext cx="3559285" cy="2915884"/>
            </a:xfrm>
            <a:custGeom>
              <a:avLst/>
              <a:gdLst/>
              <a:ahLst/>
              <a:cxnLst/>
              <a:rect l="l" t="t" r="r" b="b"/>
              <a:pathLst>
                <a:path w="3559285" h="2915884">
                  <a:moveTo>
                    <a:pt x="0" y="0"/>
                  </a:moveTo>
                  <a:lnTo>
                    <a:pt x="3559285" y="0"/>
                  </a:lnTo>
                  <a:lnTo>
                    <a:pt x="3559285" y="2915884"/>
                  </a:lnTo>
                  <a:lnTo>
                    <a:pt x="0" y="2915884"/>
                  </a:lnTo>
                  <a:close/>
                </a:path>
              </a:pathLst>
            </a:custGeom>
            <a:solidFill>
              <a:srgbClr val="0665BE"/>
            </a:solidFill>
          </p:spPr>
        </p:sp>
        <p:sp>
          <p:nvSpPr>
            <p:cNvPr id="5" name="TextBox 5">
              <a:extLst>
                <a:ext uri="{FF2B5EF4-FFF2-40B4-BE49-F238E27FC236}">
                  <a16:creationId xmlns:a16="http://schemas.microsoft.com/office/drawing/2014/main" id="{271698E6-089A-A2E2-1376-5DC8835ED6F2}"/>
                </a:ext>
              </a:extLst>
            </p:cNvPr>
            <p:cNvSpPr txBox="1"/>
            <p:nvPr/>
          </p:nvSpPr>
          <p:spPr>
            <a:xfrm>
              <a:off x="0" y="-47625"/>
              <a:ext cx="3559285" cy="2963509"/>
            </a:xfrm>
            <a:prstGeom prst="rect">
              <a:avLst/>
            </a:prstGeom>
          </p:spPr>
          <p:txBody>
            <a:bodyPr lIns="50800" tIns="50800" rIns="50800" bIns="50800" rtlCol="0" anchor="ctr"/>
            <a:lstStyle/>
            <a:p>
              <a:pPr algn="ctr">
                <a:lnSpc>
                  <a:spcPts val="3678"/>
                </a:lnSpc>
              </a:pPr>
              <a:endParaRPr/>
            </a:p>
          </p:txBody>
        </p:sp>
      </p:grpSp>
      <p:sp>
        <p:nvSpPr>
          <p:cNvPr id="6" name="Freeform 6">
            <a:extLst>
              <a:ext uri="{FF2B5EF4-FFF2-40B4-BE49-F238E27FC236}">
                <a16:creationId xmlns:a16="http://schemas.microsoft.com/office/drawing/2014/main" id="{99BDD795-1A4F-0DDA-65AE-2273D73BF1A5}"/>
              </a:ext>
            </a:extLst>
          </p:cNvPr>
          <p:cNvSpPr/>
          <p:nvPr/>
        </p:nvSpPr>
        <p:spPr>
          <a:xfrm>
            <a:off x="14225152" y="648632"/>
            <a:ext cx="4414617" cy="3735870"/>
          </a:xfrm>
          <a:custGeom>
            <a:avLst/>
            <a:gdLst/>
            <a:ahLst/>
            <a:cxnLst/>
            <a:rect l="l" t="t" r="r" b="b"/>
            <a:pathLst>
              <a:path w="4414617" h="3735870">
                <a:moveTo>
                  <a:pt x="0" y="0"/>
                </a:moveTo>
                <a:lnTo>
                  <a:pt x="4414618" y="0"/>
                </a:lnTo>
                <a:lnTo>
                  <a:pt x="4414618" y="3735870"/>
                </a:lnTo>
                <a:lnTo>
                  <a:pt x="0" y="373587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a:extLst>
              <a:ext uri="{FF2B5EF4-FFF2-40B4-BE49-F238E27FC236}">
                <a16:creationId xmlns:a16="http://schemas.microsoft.com/office/drawing/2014/main" id="{814CCB8E-7E9A-F387-CC95-EC4C55895C56}"/>
              </a:ext>
            </a:extLst>
          </p:cNvPr>
          <p:cNvSpPr/>
          <p:nvPr/>
        </p:nvSpPr>
        <p:spPr>
          <a:xfrm flipH="1">
            <a:off x="12279406" y="-2938158"/>
            <a:ext cx="10537869" cy="13575354"/>
          </a:xfrm>
          <a:custGeom>
            <a:avLst/>
            <a:gdLst/>
            <a:ahLst/>
            <a:cxnLst/>
            <a:rect l="l" t="t" r="r" b="b"/>
            <a:pathLst>
              <a:path w="10537869" h="13575354">
                <a:moveTo>
                  <a:pt x="10537869" y="0"/>
                </a:moveTo>
                <a:lnTo>
                  <a:pt x="0" y="0"/>
                </a:lnTo>
                <a:lnTo>
                  <a:pt x="0" y="13575354"/>
                </a:lnTo>
                <a:lnTo>
                  <a:pt x="10537869" y="13575354"/>
                </a:lnTo>
                <a:lnTo>
                  <a:pt x="10537869"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dirty="0"/>
          </a:p>
        </p:txBody>
      </p:sp>
      <p:sp>
        <p:nvSpPr>
          <p:cNvPr id="8" name="Freeform 8">
            <a:extLst>
              <a:ext uri="{FF2B5EF4-FFF2-40B4-BE49-F238E27FC236}">
                <a16:creationId xmlns:a16="http://schemas.microsoft.com/office/drawing/2014/main" id="{D7977230-53F4-2DC9-6ECD-1DF7419FD436}"/>
              </a:ext>
            </a:extLst>
          </p:cNvPr>
          <p:cNvSpPr/>
          <p:nvPr/>
        </p:nvSpPr>
        <p:spPr>
          <a:xfrm>
            <a:off x="8135540" y="-4447402"/>
            <a:ext cx="8296921" cy="8296921"/>
          </a:xfrm>
          <a:custGeom>
            <a:avLst/>
            <a:gdLst/>
            <a:ahLst/>
            <a:cxnLst/>
            <a:rect l="l" t="t" r="r" b="b"/>
            <a:pathLst>
              <a:path w="8296921" h="8296921">
                <a:moveTo>
                  <a:pt x="0" y="0"/>
                </a:moveTo>
                <a:lnTo>
                  <a:pt x="8296921" y="0"/>
                </a:lnTo>
                <a:lnTo>
                  <a:pt x="8296921" y="8296921"/>
                </a:lnTo>
                <a:lnTo>
                  <a:pt x="0" y="8296921"/>
                </a:lnTo>
                <a:lnTo>
                  <a:pt x="0" y="0"/>
                </a:lnTo>
                <a:close/>
              </a:path>
            </a:pathLst>
          </a:custGeom>
          <a:blipFill>
            <a:blip r:embed="rId7">
              <a:alphaModFix amt="76000"/>
              <a:extLst>
                <a:ext uri="{96DAC541-7B7A-43D3-8B79-37D633B846F1}">
                  <asvg:svgBlip xmlns:asvg="http://schemas.microsoft.com/office/drawing/2016/SVG/main" r:embed="rId8"/>
                </a:ext>
              </a:extLst>
            </a:blip>
            <a:stretch>
              <a:fillRect/>
            </a:stretch>
          </a:blipFill>
        </p:spPr>
      </p:sp>
      <p:sp>
        <p:nvSpPr>
          <p:cNvPr id="9" name="AutoShape 9">
            <a:extLst>
              <a:ext uri="{FF2B5EF4-FFF2-40B4-BE49-F238E27FC236}">
                <a16:creationId xmlns:a16="http://schemas.microsoft.com/office/drawing/2014/main" id="{2CDA3919-EB97-A6CC-B3A9-0810566D6AE2}"/>
              </a:ext>
            </a:extLst>
          </p:cNvPr>
          <p:cNvSpPr/>
          <p:nvPr/>
        </p:nvSpPr>
        <p:spPr>
          <a:xfrm>
            <a:off x="1028700" y="4621258"/>
            <a:ext cx="8115300" cy="0"/>
          </a:xfrm>
          <a:prstGeom prst="line">
            <a:avLst/>
          </a:prstGeom>
          <a:ln w="38100" cap="flat">
            <a:solidFill>
              <a:srgbClr val="0665BE"/>
            </a:solidFill>
            <a:prstDash val="solid"/>
            <a:headEnd type="none" w="sm" len="sm"/>
            <a:tailEnd type="none" w="sm" len="sm"/>
          </a:ln>
        </p:spPr>
      </p:sp>
      <p:sp>
        <p:nvSpPr>
          <p:cNvPr id="10" name="Freeform 10">
            <a:extLst>
              <a:ext uri="{FF2B5EF4-FFF2-40B4-BE49-F238E27FC236}">
                <a16:creationId xmlns:a16="http://schemas.microsoft.com/office/drawing/2014/main" id="{D01D9647-EEC1-8155-8A7D-53DBE61D2BDE}"/>
              </a:ext>
            </a:extLst>
          </p:cNvPr>
          <p:cNvSpPr/>
          <p:nvPr/>
        </p:nvSpPr>
        <p:spPr>
          <a:xfrm>
            <a:off x="9178421" y="156647"/>
            <a:ext cx="469846" cy="491985"/>
          </a:xfrm>
          <a:custGeom>
            <a:avLst/>
            <a:gdLst/>
            <a:ahLst/>
            <a:cxnLst/>
            <a:rect l="l" t="t" r="r" b="b"/>
            <a:pathLst>
              <a:path w="469846" h="491985">
                <a:moveTo>
                  <a:pt x="0" y="0"/>
                </a:moveTo>
                <a:lnTo>
                  <a:pt x="469846" y="0"/>
                </a:lnTo>
                <a:lnTo>
                  <a:pt x="469846" y="491985"/>
                </a:lnTo>
                <a:lnTo>
                  <a:pt x="0" y="491985"/>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
        <p:nvSpPr>
          <p:cNvPr id="11" name="TextBox 11">
            <a:extLst>
              <a:ext uri="{FF2B5EF4-FFF2-40B4-BE49-F238E27FC236}">
                <a16:creationId xmlns:a16="http://schemas.microsoft.com/office/drawing/2014/main" id="{519869E6-95D3-1B32-49EB-8EE99E9FFDF0}"/>
              </a:ext>
            </a:extLst>
          </p:cNvPr>
          <p:cNvSpPr txBox="1"/>
          <p:nvPr/>
        </p:nvSpPr>
        <p:spPr>
          <a:xfrm>
            <a:off x="3386327" y="-87916"/>
            <a:ext cx="9355651" cy="1104900"/>
          </a:xfrm>
          <a:prstGeom prst="rect">
            <a:avLst/>
          </a:prstGeom>
        </p:spPr>
        <p:txBody>
          <a:bodyPr lIns="0" tIns="0" rIns="0" bIns="0" rtlCol="0" anchor="t">
            <a:spAutoFit/>
          </a:bodyPr>
          <a:lstStyle/>
          <a:p>
            <a:pPr algn="l">
              <a:lnSpc>
                <a:spcPts val="8400"/>
              </a:lnSpc>
            </a:pPr>
            <a:r>
              <a:rPr lang="en-US" sz="8000" b="1" dirty="0">
                <a:solidFill>
                  <a:srgbClr val="FFFFFF"/>
                </a:solidFill>
                <a:latin typeface="Gordita Bold"/>
                <a:ea typeface="Gordita Bold"/>
                <a:cs typeface="Gordita Bold"/>
                <a:sym typeface="Gordita Bold"/>
              </a:rPr>
              <a:t>Data Insights</a:t>
            </a:r>
          </a:p>
        </p:txBody>
      </p:sp>
      <p:sp>
        <p:nvSpPr>
          <p:cNvPr id="12" name="Freeform 12">
            <a:extLst>
              <a:ext uri="{FF2B5EF4-FFF2-40B4-BE49-F238E27FC236}">
                <a16:creationId xmlns:a16="http://schemas.microsoft.com/office/drawing/2014/main" id="{7478E802-D31B-900C-8441-F0C0398A3A9C}"/>
              </a:ext>
            </a:extLst>
          </p:cNvPr>
          <p:cNvSpPr/>
          <p:nvPr/>
        </p:nvSpPr>
        <p:spPr>
          <a:xfrm>
            <a:off x="5086350" y="-298942"/>
            <a:ext cx="6349035" cy="5372871"/>
          </a:xfrm>
          <a:custGeom>
            <a:avLst/>
            <a:gdLst/>
            <a:ahLst/>
            <a:cxnLst/>
            <a:rect l="l" t="t" r="r" b="b"/>
            <a:pathLst>
              <a:path w="6349035" h="5372871">
                <a:moveTo>
                  <a:pt x="0" y="0"/>
                </a:moveTo>
                <a:lnTo>
                  <a:pt x="6349035" y="0"/>
                </a:lnTo>
                <a:lnTo>
                  <a:pt x="6349035" y="5372871"/>
                </a:lnTo>
                <a:lnTo>
                  <a:pt x="0" y="5372871"/>
                </a:lnTo>
                <a:lnTo>
                  <a:pt x="0" y="0"/>
                </a:lnTo>
                <a:close/>
              </a:path>
            </a:pathLst>
          </a:custGeom>
          <a:blipFill>
            <a:blip r:embed="rId3">
              <a:alphaModFix amt="5000"/>
              <a:extLst>
                <a:ext uri="{96DAC541-7B7A-43D3-8B79-37D633B846F1}">
                  <asvg:svgBlip xmlns:asvg="http://schemas.microsoft.com/office/drawing/2016/SVG/main" r:embed="rId4"/>
                </a:ext>
              </a:extLst>
            </a:blip>
            <a:stretch>
              <a:fillRect/>
            </a:stretch>
          </a:blipFill>
        </p:spPr>
      </p:sp>
      <p:grpSp>
        <p:nvGrpSpPr>
          <p:cNvPr id="13" name="Group 13">
            <a:extLst>
              <a:ext uri="{FF2B5EF4-FFF2-40B4-BE49-F238E27FC236}">
                <a16:creationId xmlns:a16="http://schemas.microsoft.com/office/drawing/2014/main" id="{4A867EE0-0144-EDB7-EAB1-9DEC02899B5D}"/>
              </a:ext>
            </a:extLst>
          </p:cNvPr>
          <p:cNvGrpSpPr/>
          <p:nvPr/>
        </p:nvGrpSpPr>
        <p:grpSpPr>
          <a:xfrm>
            <a:off x="18082331" y="4024049"/>
            <a:ext cx="460471" cy="460471"/>
            <a:chOff x="0" y="0"/>
            <a:chExt cx="812800" cy="812800"/>
          </a:xfrm>
        </p:grpSpPr>
        <p:sp>
          <p:nvSpPr>
            <p:cNvPr id="14" name="Freeform 14">
              <a:extLst>
                <a:ext uri="{FF2B5EF4-FFF2-40B4-BE49-F238E27FC236}">
                  <a16:creationId xmlns:a16="http://schemas.microsoft.com/office/drawing/2014/main" id="{49013563-EF7E-C6D3-F569-48C75DE348F1}"/>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p:spPr>
        </p:sp>
        <p:sp>
          <p:nvSpPr>
            <p:cNvPr id="15" name="TextBox 15">
              <a:extLst>
                <a:ext uri="{FF2B5EF4-FFF2-40B4-BE49-F238E27FC236}">
                  <a16:creationId xmlns:a16="http://schemas.microsoft.com/office/drawing/2014/main" id="{998866EE-287E-D02F-8EB7-F2BE2F4DDD7C}"/>
                </a:ext>
              </a:extLst>
            </p:cNvPr>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16" name="Group 16">
            <a:extLst>
              <a:ext uri="{FF2B5EF4-FFF2-40B4-BE49-F238E27FC236}">
                <a16:creationId xmlns:a16="http://schemas.microsoft.com/office/drawing/2014/main" id="{8449514D-931C-F482-EEF1-BD1B135D6B8A}"/>
              </a:ext>
            </a:extLst>
          </p:cNvPr>
          <p:cNvGrpSpPr/>
          <p:nvPr/>
        </p:nvGrpSpPr>
        <p:grpSpPr>
          <a:xfrm>
            <a:off x="17595856" y="1645777"/>
            <a:ext cx="285038" cy="285038"/>
            <a:chOff x="0" y="0"/>
            <a:chExt cx="812800" cy="812800"/>
          </a:xfrm>
        </p:grpSpPr>
        <p:sp>
          <p:nvSpPr>
            <p:cNvPr id="17" name="Freeform 17">
              <a:extLst>
                <a:ext uri="{FF2B5EF4-FFF2-40B4-BE49-F238E27FC236}">
                  <a16:creationId xmlns:a16="http://schemas.microsoft.com/office/drawing/2014/main" id="{DD684A80-0636-6502-CC0D-4786DFBD5C9E}"/>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a:ln cap="sq">
              <a:noFill/>
              <a:prstDash val="solid"/>
              <a:miter/>
            </a:ln>
          </p:spPr>
        </p:sp>
        <p:sp>
          <p:nvSpPr>
            <p:cNvPr id="18" name="TextBox 18">
              <a:extLst>
                <a:ext uri="{FF2B5EF4-FFF2-40B4-BE49-F238E27FC236}">
                  <a16:creationId xmlns:a16="http://schemas.microsoft.com/office/drawing/2014/main" id="{7ED10ED6-AB09-F20C-B77F-07543F116974}"/>
                </a:ext>
              </a:extLst>
            </p:cNvPr>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sp>
        <p:nvSpPr>
          <p:cNvPr id="24" name="TextBox 21">
            <a:extLst>
              <a:ext uri="{FF2B5EF4-FFF2-40B4-BE49-F238E27FC236}">
                <a16:creationId xmlns:a16="http://schemas.microsoft.com/office/drawing/2014/main" id="{92958184-50C5-7F3F-6D31-81E015DDB390}"/>
              </a:ext>
            </a:extLst>
          </p:cNvPr>
          <p:cNvSpPr txBox="1"/>
          <p:nvPr/>
        </p:nvSpPr>
        <p:spPr>
          <a:xfrm>
            <a:off x="7592136" y="892658"/>
            <a:ext cx="9245208" cy="8377358"/>
          </a:xfrm>
          <a:prstGeom prst="rect">
            <a:avLst/>
          </a:prstGeom>
        </p:spPr>
        <p:txBody>
          <a:bodyPr wrap="square" lIns="0" tIns="0" rIns="0" bIns="0" rtlCol="0" anchor="t">
            <a:spAutoFit/>
          </a:bodyPr>
          <a:lstStyle/>
          <a:p>
            <a:pPr>
              <a:buNone/>
            </a:pPr>
            <a:endParaRPr lang="en-US" dirty="0">
              <a:effectLst/>
            </a:endParaRPr>
          </a:p>
          <a:p>
            <a:pPr marL="342900" marR="0" lvl="1" indent="-342900" algn="just">
              <a:lnSpc>
                <a:spcPts val="3639"/>
              </a:lnSpc>
              <a:spcAft>
                <a:spcPts val="800"/>
              </a:spcAft>
              <a:buSzPts val="1000"/>
              <a:buFont typeface="Arial" panose="020B0604020202020204" pitchFamily="34" charset="0"/>
              <a:buChar char="•"/>
              <a:tabLst>
                <a:tab pos="914400" algn="l"/>
              </a:tabLst>
            </a:pPr>
            <a:r>
              <a:rPr lang="en-US" sz="2400" b="1" dirty="0">
                <a:solidFill>
                  <a:schemeClr val="bg1"/>
                </a:solidFill>
              </a:rPr>
              <a:t>Hypertension prevalence increases as general health declines</a:t>
            </a:r>
            <a:r>
              <a:rPr lang="en-US" sz="2400" dirty="0">
                <a:solidFill>
                  <a:schemeClr val="bg1"/>
                </a:solidFill>
              </a:rPr>
              <a:t>, with the highest rates of </a:t>
            </a:r>
            <a:r>
              <a:rPr lang="en-US" sz="2400" b="1" dirty="0">
                <a:solidFill>
                  <a:schemeClr val="bg1"/>
                </a:solidFill>
              </a:rPr>
              <a:t>34.11%</a:t>
            </a:r>
            <a:r>
              <a:rPr lang="en-US" sz="2400" dirty="0">
                <a:solidFill>
                  <a:schemeClr val="bg1"/>
                </a:solidFill>
              </a:rPr>
              <a:t> seen in individuals reporting “</a:t>
            </a:r>
            <a:r>
              <a:rPr lang="en-US" sz="2400" b="1" dirty="0">
                <a:solidFill>
                  <a:schemeClr val="bg1"/>
                </a:solidFill>
              </a:rPr>
              <a:t>Poor”</a:t>
            </a:r>
            <a:r>
              <a:rPr lang="en-US" sz="2400" dirty="0">
                <a:solidFill>
                  <a:schemeClr val="bg1"/>
                </a:solidFill>
              </a:rPr>
              <a:t> health.</a:t>
            </a:r>
          </a:p>
          <a:p>
            <a:pPr marL="0" marR="0" lvl="1" algn="just">
              <a:lnSpc>
                <a:spcPts val="3639"/>
              </a:lnSpc>
              <a:spcAft>
                <a:spcPts val="800"/>
              </a:spcAft>
              <a:buSzPts val="1000"/>
              <a:tabLst>
                <a:tab pos="914400" algn="l"/>
              </a:tabLst>
            </a:pPr>
            <a:endParaRPr lang="en-US" sz="2400" dirty="0">
              <a:solidFill>
                <a:schemeClr val="bg1"/>
              </a:solidFill>
              <a:ea typeface="Calibri" panose="020F0502020204030204" pitchFamily="34" charset="0"/>
              <a:cs typeface="Times New Roman" panose="02020603050405020304" pitchFamily="18" charset="0"/>
            </a:endParaRPr>
          </a:p>
          <a:p>
            <a:pPr marL="342900" marR="0" lvl="1" indent="-342900" algn="just">
              <a:lnSpc>
                <a:spcPts val="3639"/>
              </a:lnSpc>
              <a:spcAft>
                <a:spcPts val="800"/>
              </a:spcAft>
              <a:buSzPts val="1000"/>
              <a:buFont typeface="Arial" panose="020B0604020202020204" pitchFamily="34" charset="0"/>
              <a:buChar char="•"/>
              <a:tabLst>
                <a:tab pos="914400" algn="l"/>
              </a:tabLst>
            </a:pPr>
            <a:r>
              <a:rPr lang="en-US" sz="24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Those with </a:t>
            </a:r>
            <a:r>
              <a:rPr lang="en-US" sz="24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"Fair"</a:t>
            </a:r>
            <a:r>
              <a:rPr lang="en-US" sz="24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health follow with a prevalence of </a:t>
            </a:r>
            <a:r>
              <a:rPr lang="en-US" sz="24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20.44%</a:t>
            </a:r>
            <a:r>
              <a:rPr lang="en-US" sz="24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a:t>
            </a:r>
          </a:p>
          <a:p>
            <a:pPr marL="0" marR="0" lvl="1" algn="just">
              <a:lnSpc>
                <a:spcPts val="3639"/>
              </a:lnSpc>
              <a:spcAft>
                <a:spcPts val="800"/>
              </a:spcAft>
              <a:buSzPts val="1000"/>
              <a:tabLst>
                <a:tab pos="914400" algn="l"/>
              </a:tabLst>
            </a:pPr>
            <a:endParaRPr lang="en-US" sz="24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342900" marR="0" lvl="1" indent="-342900" algn="just">
              <a:lnSpc>
                <a:spcPts val="3639"/>
              </a:lnSpc>
              <a:spcAft>
                <a:spcPts val="800"/>
              </a:spcAft>
              <a:buSzPts val="1000"/>
              <a:buFont typeface="Arial" panose="020B0604020202020204" pitchFamily="34" charset="0"/>
              <a:buChar char="•"/>
              <a:tabLst>
                <a:tab pos="914400" algn="l"/>
              </a:tabLst>
            </a:pPr>
            <a:r>
              <a:rPr lang="en-US" sz="24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People who rated their health as </a:t>
            </a:r>
            <a:r>
              <a:rPr lang="en-US" sz="24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"Good"</a:t>
            </a:r>
            <a:r>
              <a:rPr lang="en-US" sz="24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still have a significant prevalence at </a:t>
            </a:r>
            <a:r>
              <a:rPr lang="en-US" sz="24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10.42%</a:t>
            </a:r>
            <a:r>
              <a:rPr lang="en-US" sz="24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a:t>
            </a:r>
          </a:p>
          <a:p>
            <a:pPr marL="342900" marR="0" lvl="1" indent="-342900" algn="just">
              <a:lnSpc>
                <a:spcPts val="3639"/>
              </a:lnSpc>
              <a:spcAft>
                <a:spcPts val="800"/>
              </a:spcAft>
              <a:buSzPts val="1000"/>
              <a:buFont typeface="Arial" panose="020B0604020202020204" pitchFamily="34" charset="0"/>
              <a:buChar char="•"/>
              <a:tabLst>
                <a:tab pos="914400" algn="l"/>
              </a:tabLst>
            </a:pPr>
            <a:r>
              <a:rPr lang="en-US" sz="24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In contrast, individuals who reported </a:t>
            </a:r>
            <a:r>
              <a:rPr lang="en-US" sz="24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"Very Good"</a:t>
            </a:r>
            <a:r>
              <a:rPr lang="en-US" sz="24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and </a:t>
            </a:r>
            <a:r>
              <a:rPr lang="en-US" sz="24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"Excellent"</a:t>
            </a:r>
            <a:r>
              <a:rPr lang="en-US" sz="24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health have much lower prevalence rates of </a:t>
            </a:r>
            <a:r>
              <a:rPr lang="en-US" sz="24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5.08%</a:t>
            </a:r>
            <a:r>
              <a:rPr lang="en-US" sz="24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and </a:t>
            </a:r>
            <a:r>
              <a:rPr lang="en-US" sz="24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2.50%</a:t>
            </a:r>
            <a:r>
              <a:rPr lang="en-US" sz="24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respectively.</a:t>
            </a:r>
          </a:p>
          <a:p>
            <a:pPr marL="0" marR="0" lvl="1" algn="just">
              <a:lnSpc>
                <a:spcPts val="3639"/>
              </a:lnSpc>
              <a:spcAft>
                <a:spcPts val="800"/>
              </a:spcAft>
              <a:buSzPts val="1000"/>
              <a:tabLst>
                <a:tab pos="914400" algn="l"/>
              </a:tabLst>
            </a:pPr>
            <a:endParaRPr lang="en-US" sz="24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15000"/>
              </a:lnSpc>
              <a:spcAft>
                <a:spcPts val="800"/>
              </a:spcAft>
              <a:buFont typeface="+mj-lt"/>
              <a:buAutoNum type="arabicPeriod"/>
              <a:tabLst>
                <a:tab pos="457200" algn="l"/>
              </a:tabLst>
            </a:pPr>
            <a:r>
              <a:rPr lang="en-US" sz="24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A clear trend is observed:</a:t>
            </a:r>
            <a:endParaRPr lang="en-US" sz="24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lnSpc>
                <a:spcPct val="115000"/>
              </a:lnSpc>
              <a:spcAft>
                <a:spcPts val="800"/>
              </a:spcAft>
              <a:buSzPts val="1000"/>
              <a:buFont typeface="Courier New" panose="02070309020205020404" pitchFamily="49" charset="0"/>
              <a:buChar char="o"/>
              <a:tabLst>
                <a:tab pos="914400" algn="l"/>
              </a:tabLst>
            </a:pPr>
            <a:r>
              <a:rPr lang="en-US" sz="24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As general health perception worsens, hypertension prevalence increases.</a:t>
            </a:r>
          </a:p>
          <a:p>
            <a:pPr marL="742950" marR="0" lvl="1" indent="-285750">
              <a:lnSpc>
                <a:spcPct val="115000"/>
              </a:lnSpc>
              <a:spcAft>
                <a:spcPts val="800"/>
              </a:spcAft>
              <a:buSzPts val="1000"/>
              <a:buFont typeface="Courier New" panose="02070309020205020404" pitchFamily="49" charset="0"/>
              <a:buChar char="o"/>
              <a:tabLst>
                <a:tab pos="914400" algn="l"/>
              </a:tabLst>
            </a:pPr>
            <a:r>
              <a:rPr lang="en-US" sz="24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Those with </a:t>
            </a:r>
            <a:r>
              <a:rPr lang="en-US" sz="24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"Poor"</a:t>
            </a:r>
            <a:r>
              <a:rPr lang="en-US" sz="24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health are nearly </a:t>
            </a:r>
            <a:r>
              <a:rPr lang="en-US" sz="24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14 times more likely</a:t>
            </a:r>
            <a:r>
              <a:rPr lang="en-US" sz="24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to have hypertension compared to those in </a:t>
            </a:r>
            <a:r>
              <a:rPr lang="en-US" sz="24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"Excellent"</a:t>
            </a:r>
            <a:r>
              <a:rPr lang="en-US" sz="24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health.</a:t>
            </a:r>
          </a:p>
        </p:txBody>
      </p:sp>
      <p:pic>
        <p:nvPicPr>
          <p:cNvPr id="22" name="Picture 21">
            <a:extLst>
              <a:ext uri="{FF2B5EF4-FFF2-40B4-BE49-F238E27FC236}">
                <a16:creationId xmlns:a16="http://schemas.microsoft.com/office/drawing/2014/main" id="{14854BE7-FE50-CE3E-AD67-AEEF424B131B}"/>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53103" y="2613812"/>
            <a:ext cx="7689139" cy="6323668"/>
          </a:xfrm>
          <a:prstGeom prst="rect">
            <a:avLst/>
          </a:prstGeom>
        </p:spPr>
      </p:pic>
    </p:spTree>
    <p:extLst>
      <p:ext uri="{BB962C8B-B14F-4D97-AF65-F5344CB8AC3E}">
        <p14:creationId xmlns:p14="http://schemas.microsoft.com/office/powerpoint/2010/main" val="5822791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27CF07-07AA-7E37-DBDA-03BA3FF4AE7E}"/>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78AE0589-2A5A-9806-177C-6A366AC66C7D}"/>
              </a:ext>
            </a:extLst>
          </p:cNvPr>
          <p:cNvSpPr/>
          <p:nvPr/>
        </p:nvSpPr>
        <p:spPr>
          <a:xfrm flipH="1">
            <a:off x="972600" y="-1068866"/>
            <a:ext cx="17315399" cy="11622566"/>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l="-7763" t="-21913" r="-27503" b="-13353"/>
            </a:stretch>
          </a:blipFill>
        </p:spPr>
        <p:txBody>
          <a:bodyPr/>
          <a:lstStyle/>
          <a:p>
            <a:endParaRPr lang="en-US" dirty="0"/>
          </a:p>
        </p:txBody>
      </p:sp>
      <p:grpSp>
        <p:nvGrpSpPr>
          <p:cNvPr id="3" name="Group 3">
            <a:extLst>
              <a:ext uri="{FF2B5EF4-FFF2-40B4-BE49-F238E27FC236}">
                <a16:creationId xmlns:a16="http://schemas.microsoft.com/office/drawing/2014/main" id="{7C6A3352-E887-2428-B0F4-DCE7D1DA11E3}"/>
              </a:ext>
            </a:extLst>
          </p:cNvPr>
          <p:cNvGrpSpPr/>
          <p:nvPr/>
        </p:nvGrpSpPr>
        <p:grpSpPr>
          <a:xfrm>
            <a:off x="-2855575" y="-1153619"/>
            <a:ext cx="17638375" cy="11905288"/>
            <a:chOff x="0" y="0"/>
            <a:chExt cx="3559285" cy="2915884"/>
          </a:xfrm>
        </p:grpSpPr>
        <p:sp>
          <p:nvSpPr>
            <p:cNvPr id="4" name="Freeform 4">
              <a:extLst>
                <a:ext uri="{FF2B5EF4-FFF2-40B4-BE49-F238E27FC236}">
                  <a16:creationId xmlns:a16="http://schemas.microsoft.com/office/drawing/2014/main" id="{DF4E6DD1-8CFD-BF2F-86FA-86F1DA395306}"/>
                </a:ext>
              </a:extLst>
            </p:cNvPr>
            <p:cNvSpPr/>
            <p:nvPr/>
          </p:nvSpPr>
          <p:spPr>
            <a:xfrm>
              <a:off x="0" y="0"/>
              <a:ext cx="3559285" cy="2915884"/>
            </a:xfrm>
            <a:custGeom>
              <a:avLst/>
              <a:gdLst/>
              <a:ahLst/>
              <a:cxnLst/>
              <a:rect l="l" t="t" r="r" b="b"/>
              <a:pathLst>
                <a:path w="3559285" h="2915884">
                  <a:moveTo>
                    <a:pt x="0" y="0"/>
                  </a:moveTo>
                  <a:lnTo>
                    <a:pt x="3559285" y="0"/>
                  </a:lnTo>
                  <a:lnTo>
                    <a:pt x="3559285" y="2915884"/>
                  </a:lnTo>
                  <a:lnTo>
                    <a:pt x="0" y="2915884"/>
                  </a:lnTo>
                  <a:close/>
                </a:path>
              </a:pathLst>
            </a:custGeom>
            <a:solidFill>
              <a:srgbClr val="0665BE"/>
            </a:solidFill>
          </p:spPr>
        </p:sp>
        <p:sp>
          <p:nvSpPr>
            <p:cNvPr id="5" name="TextBox 5">
              <a:extLst>
                <a:ext uri="{FF2B5EF4-FFF2-40B4-BE49-F238E27FC236}">
                  <a16:creationId xmlns:a16="http://schemas.microsoft.com/office/drawing/2014/main" id="{8F2A209F-8500-4255-339B-162C4FEC00F9}"/>
                </a:ext>
              </a:extLst>
            </p:cNvPr>
            <p:cNvSpPr txBox="1"/>
            <p:nvPr/>
          </p:nvSpPr>
          <p:spPr>
            <a:xfrm>
              <a:off x="0" y="-47625"/>
              <a:ext cx="3559285" cy="2963509"/>
            </a:xfrm>
            <a:prstGeom prst="rect">
              <a:avLst/>
            </a:prstGeom>
          </p:spPr>
          <p:txBody>
            <a:bodyPr lIns="50800" tIns="50800" rIns="50800" bIns="50800" rtlCol="0" anchor="ctr"/>
            <a:lstStyle/>
            <a:p>
              <a:pPr algn="ctr">
                <a:lnSpc>
                  <a:spcPts val="3678"/>
                </a:lnSpc>
              </a:pPr>
              <a:endParaRPr/>
            </a:p>
          </p:txBody>
        </p:sp>
      </p:grpSp>
      <p:sp>
        <p:nvSpPr>
          <p:cNvPr id="6" name="Freeform 6">
            <a:extLst>
              <a:ext uri="{FF2B5EF4-FFF2-40B4-BE49-F238E27FC236}">
                <a16:creationId xmlns:a16="http://schemas.microsoft.com/office/drawing/2014/main" id="{205E6EF7-82C6-0FA9-81DC-AD133A092B5B}"/>
              </a:ext>
            </a:extLst>
          </p:cNvPr>
          <p:cNvSpPr/>
          <p:nvPr/>
        </p:nvSpPr>
        <p:spPr>
          <a:xfrm>
            <a:off x="14225152" y="648632"/>
            <a:ext cx="4414617" cy="3735870"/>
          </a:xfrm>
          <a:custGeom>
            <a:avLst/>
            <a:gdLst/>
            <a:ahLst/>
            <a:cxnLst/>
            <a:rect l="l" t="t" r="r" b="b"/>
            <a:pathLst>
              <a:path w="4414617" h="3735870">
                <a:moveTo>
                  <a:pt x="0" y="0"/>
                </a:moveTo>
                <a:lnTo>
                  <a:pt x="4414618" y="0"/>
                </a:lnTo>
                <a:lnTo>
                  <a:pt x="4414618" y="3735870"/>
                </a:lnTo>
                <a:lnTo>
                  <a:pt x="0" y="373587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a:extLst>
              <a:ext uri="{FF2B5EF4-FFF2-40B4-BE49-F238E27FC236}">
                <a16:creationId xmlns:a16="http://schemas.microsoft.com/office/drawing/2014/main" id="{AAC3574E-3C3D-90B2-FFB1-126710DD511E}"/>
              </a:ext>
            </a:extLst>
          </p:cNvPr>
          <p:cNvSpPr/>
          <p:nvPr/>
        </p:nvSpPr>
        <p:spPr>
          <a:xfrm flipH="1">
            <a:off x="14387780" y="-2403175"/>
            <a:ext cx="6627062" cy="13575354"/>
          </a:xfrm>
          <a:custGeom>
            <a:avLst/>
            <a:gdLst/>
            <a:ahLst/>
            <a:cxnLst/>
            <a:rect l="l" t="t" r="r" b="b"/>
            <a:pathLst>
              <a:path w="10537869" h="13575354">
                <a:moveTo>
                  <a:pt x="10537869" y="0"/>
                </a:moveTo>
                <a:lnTo>
                  <a:pt x="0" y="0"/>
                </a:lnTo>
                <a:lnTo>
                  <a:pt x="0" y="13575354"/>
                </a:lnTo>
                <a:lnTo>
                  <a:pt x="10537869" y="13575354"/>
                </a:lnTo>
                <a:lnTo>
                  <a:pt x="10537869"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dirty="0"/>
          </a:p>
        </p:txBody>
      </p:sp>
      <p:sp>
        <p:nvSpPr>
          <p:cNvPr id="8" name="Freeform 8">
            <a:extLst>
              <a:ext uri="{FF2B5EF4-FFF2-40B4-BE49-F238E27FC236}">
                <a16:creationId xmlns:a16="http://schemas.microsoft.com/office/drawing/2014/main" id="{DFBCC1C8-9521-4B63-01FA-A54D15B72155}"/>
              </a:ext>
            </a:extLst>
          </p:cNvPr>
          <p:cNvSpPr/>
          <p:nvPr/>
        </p:nvSpPr>
        <p:spPr>
          <a:xfrm>
            <a:off x="8135540" y="-4447402"/>
            <a:ext cx="8296921" cy="8296921"/>
          </a:xfrm>
          <a:custGeom>
            <a:avLst/>
            <a:gdLst/>
            <a:ahLst/>
            <a:cxnLst/>
            <a:rect l="l" t="t" r="r" b="b"/>
            <a:pathLst>
              <a:path w="8296921" h="8296921">
                <a:moveTo>
                  <a:pt x="0" y="0"/>
                </a:moveTo>
                <a:lnTo>
                  <a:pt x="8296921" y="0"/>
                </a:lnTo>
                <a:lnTo>
                  <a:pt x="8296921" y="8296921"/>
                </a:lnTo>
                <a:lnTo>
                  <a:pt x="0" y="8296921"/>
                </a:lnTo>
                <a:lnTo>
                  <a:pt x="0" y="0"/>
                </a:lnTo>
                <a:close/>
              </a:path>
            </a:pathLst>
          </a:custGeom>
          <a:blipFill>
            <a:blip r:embed="rId7">
              <a:alphaModFix amt="76000"/>
              <a:extLst>
                <a:ext uri="{96DAC541-7B7A-43D3-8B79-37D633B846F1}">
                  <asvg:svgBlip xmlns:asvg="http://schemas.microsoft.com/office/drawing/2016/SVG/main" r:embed="rId8"/>
                </a:ext>
              </a:extLst>
            </a:blip>
            <a:stretch>
              <a:fillRect/>
            </a:stretch>
          </a:blipFill>
        </p:spPr>
      </p:sp>
      <p:sp>
        <p:nvSpPr>
          <p:cNvPr id="9" name="AutoShape 9">
            <a:extLst>
              <a:ext uri="{FF2B5EF4-FFF2-40B4-BE49-F238E27FC236}">
                <a16:creationId xmlns:a16="http://schemas.microsoft.com/office/drawing/2014/main" id="{AD54F7B8-15AA-97FC-937C-A79291C8DB17}"/>
              </a:ext>
            </a:extLst>
          </p:cNvPr>
          <p:cNvSpPr/>
          <p:nvPr/>
        </p:nvSpPr>
        <p:spPr>
          <a:xfrm>
            <a:off x="1028700" y="4621258"/>
            <a:ext cx="8115300" cy="0"/>
          </a:xfrm>
          <a:prstGeom prst="line">
            <a:avLst/>
          </a:prstGeom>
          <a:ln w="38100" cap="flat">
            <a:solidFill>
              <a:srgbClr val="0665BE"/>
            </a:solidFill>
            <a:prstDash val="solid"/>
            <a:headEnd type="none" w="sm" len="sm"/>
            <a:tailEnd type="none" w="sm" len="sm"/>
          </a:ln>
        </p:spPr>
      </p:sp>
      <p:sp>
        <p:nvSpPr>
          <p:cNvPr id="10" name="Freeform 10">
            <a:extLst>
              <a:ext uri="{FF2B5EF4-FFF2-40B4-BE49-F238E27FC236}">
                <a16:creationId xmlns:a16="http://schemas.microsoft.com/office/drawing/2014/main" id="{09992146-06E2-728A-3E7C-C3B586024C48}"/>
              </a:ext>
            </a:extLst>
          </p:cNvPr>
          <p:cNvSpPr/>
          <p:nvPr/>
        </p:nvSpPr>
        <p:spPr>
          <a:xfrm>
            <a:off x="9178421" y="156647"/>
            <a:ext cx="469846" cy="491985"/>
          </a:xfrm>
          <a:custGeom>
            <a:avLst/>
            <a:gdLst/>
            <a:ahLst/>
            <a:cxnLst/>
            <a:rect l="l" t="t" r="r" b="b"/>
            <a:pathLst>
              <a:path w="469846" h="491985">
                <a:moveTo>
                  <a:pt x="0" y="0"/>
                </a:moveTo>
                <a:lnTo>
                  <a:pt x="469846" y="0"/>
                </a:lnTo>
                <a:lnTo>
                  <a:pt x="469846" y="491985"/>
                </a:lnTo>
                <a:lnTo>
                  <a:pt x="0" y="491985"/>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
        <p:nvSpPr>
          <p:cNvPr id="11" name="TextBox 11">
            <a:extLst>
              <a:ext uri="{FF2B5EF4-FFF2-40B4-BE49-F238E27FC236}">
                <a16:creationId xmlns:a16="http://schemas.microsoft.com/office/drawing/2014/main" id="{D638EEBB-238F-33D1-5429-64F24E743642}"/>
              </a:ext>
            </a:extLst>
          </p:cNvPr>
          <p:cNvSpPr txBox="1"/>
          <p:nvPr/>
        </p:nvSpPr>
        <p:spPr>
          <a:xfrm>
            <a:off x="3284503" y="448880"/>
            <a:ext cx="9355651" cy="1104900"/>
          </a:xfrm>
          <a:prstGeom prst="rect">
            <a:avLst/>
          </a:prstGeom>
        </p:spPr>
        <p:txBody>
          <a:bodyPr lIns="0" tIns="0" rIns="0" bIns="0" rtlCol="0" anchor="t">
            <a:spAutoFit/>
          </a:bodyPr>
          <a:lstStyle/>
          <a:p>
            <a:pPr algn="l">
              <a:lnSpc>
                <a:spcPts val="8400"/>
              </a:lnSpc>
            </a:pPr>
            <a:r>
              <a:rPr lang="en-US" sz="8000" b="1" dirty="0">
                <a:solidFill>
                  <a:srgbClr val="FFFFFF"/>
                </a:solidFill>
                <a:latin typeface="Gordita Bold"/>
                <a:ea typeface="Gordita Bold"/>
                <a:cs typeface="Gordita Bold"/>
                <a:sym typeface="Gordita Bold"/>
              </a:rPr>
              <a:t>Data Insights</a:t>
            </a:r>
          </a:p>
        </p:txBody>
      </p:sp>
      <p:sp>
        <p:nvSpPr>
          <p:cNvPr id="12" name="Freeform 12">
            <a:extLst>
              <a:ext uri="{FF2B5EF4-FFF2-40B4-BE49-F238E27FC236}">
                <a16:creationId xmlns:a16="http://schemas.microsoft.com/office/drawing/2014/main" id="{46F578A4-AB91-00B2-94CA-F4B67628955D}"/>
              </a:ext>
            </a:extLst>
          </p:cNvPr>
          <p:cNvSpPr/>
          <p:nvPr/>
        </p:nvSpPr>
        <p:spPr>
          <a:xfrm>
            <a:off x="5032130" y="2266"/>
            <a:ext cx="6349035" cy="5372871"/>
          </a:xfrm>
          <a:custGeom>
            <a:avLst/>
            <a:gdLst/>
            <a:ahLst/>
            <a:cxnLst/>
            <a:rect l="l" t="t" r="r" b="b"/>
            <a:pathLst>
              <a:path w="6349035" h="5372871">
                <a:moveTo>
                  <a:pt x="0" y="0"/>
                </a:moveTo>
                <a:lnTo>
                  <a:pt x="6349035" y="0"/>
                </a:lnTo>
                <a:lnTo>
                  <a:pt x="6349035" y="5372871"/>
                </a:lnTo>
                <a:lnTo>
                  <a:pt x="0" y="5372871"/>
                </a:lnTo>
                <a:lnTo>
                  <a:pt x="0" y="0"/>
                </a:lnTo>
                <a:close/>
              </a:path>
            </a:pathLst>
          </a:custGeom>
          <a:blipFill>
            <a:blip r:embed="rId3">
              <a:alphaModFix amt="5000"/>
              <a:extLst>
                <a:ext uri="{96DAC541-7B7A-43D3-8B79-37D633B846F1}">
                  <asvg:svgBlip xmlns:asvg="http://schemas.microsoft.com/office/drawing/2016/SVG/main" r:embed="rId4"/>
                </a:ext>
              </a:extLst>
            </a:blip>
            <a:stretch>
              <a:fillRect/>
            </a:stretch>
          </a:blipFill>
        </p:spPr>
      </p:sp>
      <p:grpSp>
        <p:nvGrpSpPr>
          <p:cNvPr id="13" name="Group 13">
            <a:extLst>
              <a:ext uri="{FF2B5EF4-FFF2-40B4-BE49-F238E27FC236}">
                <a16:creationId xmlns:a16="http://schemas.microsoft.com/office/drawing/2014/main" id="{57BB2B2E-04AF-D0D7-E355-876F90CE5727}"/>
              </a:ext>
            </a:extLst>
          </p:cNvPr>
          <p:cNvGrpSpPr/>
          <p:nvPr/>
        </p:nvGrpSpPr>
        <p:grpSpPr>
          <a:xfrm>
            <a:off x="18082331" y="4024049"/>
            <a:ext cx="460471" cy="460471"/>
            <a:chOff x="0" y="0"/>
            <a:chExt cx="812800" cy="812800"/>
          </a:xfrm>
        </p:grpSpPr>
        <p:sp>
          <p:nvSpPr>
            <p:cNvPr id="14" name="Freeform 14">
              <a:extLst>
                <a:ext uri="{FF2B5EF4-FFF2-40B4-BE49-F238E27FC236}">
                  <a16:creationId xmlns:a16="http://schemas.microsoft.com/office/drawing/2014/main" id="{46F327C6-2A99-1503-AD08-B0917BDFC7DC}"/>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p:spPr>
        </p:sp>
        <p:sp>
          <p:nvSpPr>
            <p:cNvPr id="15" name="TextBox 15">
              <a:extLst>
                <a:ext uri="{FF2B5EF4-FFF2-40B4-BE49-F238E27FC236}">
                  <a16:creationId xmlns:a16="http://schemas.microsoft.com/office/drawing/2014/main" id="{A8144FC5-3F97-64B5-3899-BDA1AD5C66E1}"/>
                </a:ext>
              </a:extLst>
            </p:cNvPr>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16" name="Group 16">
            <a:extLst>
              <a:ext uri="{FF2B5EF4-FFF2-40B4-BE49-F238E27FC236}">
                <a16:creationId xmlns:a16="http://schemas.microsoft.com/office/drawing/2014/main" id="{6AE60BAC-F54C-A011-A8EF-972A3502DC58}"/>
              </a:ext>
            </a:extLst>
          </p:cNvPr>
          <p:cNvGrpSpPr/>
          <p:nvPr/>
        </p:nvGrpSpPr>
        <p:grpSpPr>
          <a:xfrm>
            <a:off x="17595856" y="1645777"/>
            <a:ext cx="285038" cy="285038"/>
            <a:chOff x="0" y="0"/>
            <a:chExt cx="812800" cy="812800"/>
          </a:xfrm>
        </p:grpSpPr>
        <p:sp>
          <p:nvSpPr>
            <p:cNvPr id="17" name="Freeform 17">
              <a:extLst>
                <a:ext uri="{FF2B5EF4-FFF2-40B4-BE49-F238E27FC236}">
                  <a16:creationId xmlns:a16="http://schemas.microsoft.com/office/drawing/2014/main" id="{8ABE7CA1-12D4-8FED-274E-9C5F858C4E59}"/>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a:ln cap="sq">
              <a:noFill/>
              <a:prstDash val="solid"/>
              <a:miter/>
            </a:ln>
          </p:spPr>
        </p:sp>
        <p:sp>
          <p:nvSpPr>
            <p:cNvPr id="18" name="TextBox 18">
              <a:extLst>
                <a:ext uri="{FF2B5EF4-FFF2-40B4-BE49-F238E27FC236}">
                  <a16:creationId xmlns:a16="http://schemas.microsoft.com/office/drawing/2014/main" id="{D346554E-52F8-7B2B-28BF-76B0FC2D7AB1}"/>
                </a:ext>
              </a:extLst>
            </p:cNvPr>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sp>
        <p:nvSpPr>
          <p:cNvPr id="24" name="TextBox 21">
            <a:extLst>
              <a:ext uri="{FF2B5EF4-FFF2-40B4-BE49-F238E27FC236}">
                <a16:creationId xmlns:a16="http://schemas.microsoft.com/office/drawing/2014/main" id="{DB80B7EF-39E5-45B6-65DC-064935CDCA90}"/>
              </a:ext>
            </a:extLst>
          </p:cNvPr>
          <p:cNvSpPr txBox="1"/>
          <p:nvPr/>
        </p:nvSpPr>
        <p:spPr>
          <a:xfrm>
            <a:off x="7696199" y="1291471"/>
            <a:ext cx="9829411" cy="9424824"/>
          </a:xfrm>
          <a:prstGeom prst="rect">
            <a:avLst/>
          </a:prstGeom>
        </p:spPr>
        <p:txBody>
          <a:bodyPr wrap="square" lIns="0" tIns="0" rIns="0" bIns="0" rtlCol="0" anchor="t">
            <a:spAutoFit/>
          </a:bodyPr>
          <a:lstStyle/>
          <a:p>
            <a:pPr>
              <a:buNone/>
            </a:pPr>
            <a:endParaRPr lang="en-US" dirty="0">
              <a:effectLst/>
            </a:endParaRPr>
          </a:p>
          <a:p>
            <a:pPr marL="342900" lvl="1" indent="-342900" algn="just">
              <a:lnSpc>
                <a:spcPts val="3639"/>
              </a:lnSpc>
              <a:spcAft>
                <a:spcPts val="800"/>
              </a:spcAft>
              <a:buSzPts val="1000"/>
              <a:buFont typeface="Arial" panose="020B0604020202020204" pitchFamily="34" charset="0"/>
              <a:buChar char="•"/>
              <a:tabLst>
                <a:tab pos="914400" algn="l"/>
              </a:tabLst>
            </a:pPr>
            <a:r>
              <a:rPr lang="en-US" sz="2400" kern="100" dirty="0">
                <a:solidFill>
                  <a:schemeClr val="bg1"/>
                </a:solidFill>
                <a:latin typeface="Calibri" panose="020F0502020204030204" pitchFamily="34" charset="0"/>
                <a:ea typeface="Calibri" panose="020F0502020204030204" pitchFamily="34" charset="0"/>
                <a:cs typeface="Times New Roman" panose="02020603050405020304" pitchFamily="18" charset="0"/>
              </a:rPr>
              <a:t>The bar chart shows that hypertension prevalence increases steadily with age, peaking at </a:t>
            </a:r>
            <a:r>
              <a:rPr lang="en-US" sz="2400" b="1" kern="100" dirty="0">
                <a:solidFill>
                  <a:schemeClr val="bg1"/>
                </a:solidFill>
                <a:latin typeface="Calibri" panose="020F0502020204030204" pitchFamily="34" charset="0"/>
                <a:ea typeface="Calibri" panose="020F0502020204030204" pitchFamily="34" charset="0"/>
                <a:cs typeface="Times New Roman" panose="02020603050405020304" pitchFamily="18" charset="0"/>
              </a:rPr>
              <a:t>23.24% </a:t>
            </a:r>
            <a:r>
              <a:rPr lang="en-US" sz="2400" kern="100" dirty="0">
                <a:solidFill>
                  <a:schemeClr val="bg1"/>
                </a:solidFill>
                <a:latin typeface="Calibri" panose="020F0502020204030204" pitchFamily="34" charset="0"/>
                <a:ea typeface="Calibri" panose="020F0502020204030204" pitchFamily="34" charset="0"/>
                <a:cs typeface="Times New Roman" panose="02020603050405020304" pitchFamily="18" charset="0"/>
              </a:rPr>
              <a:t>for individuals </a:t>
            </a:r>
            <a:r>
              <a:rPr lang="en-US" sz="2400" b="1" kern="100" dirty="0">
                <a:solidFill>
                  <a:schemeClr val="bg1"/>
                </a:solidFill>
                <a:latin typeface="Calibri" panose="020F0502020204030204" pitchFamily="34" charset="0"/>
                <a:ea typeface="Calibri" panose="020F0502020204030204" pitchFamily="34" charset="0"/>
                <a:cs typeface="Times New Roman" panose="02020603050405020304" pitchFamily="18" charset="0"/>
              </a:rPr>
              <a:t>aged 80 or older </a:t>
            </a:r>
            <a:r>
              <a:rPr lang="en-US" sz="2400" kern="100" dirty="0">
                <a:solidFill>
                  <a:schemeClr val="bg1"/>
                </a:solidFill>
                <a:latin typeface="Calibri" panose="020F0502020204030204" pitchFamily="34" charset="0"/>
                <a:ea typeface="Calibri" panose="020F0502020204030204" pitchFamily="34" charset="0"/>
                <a:cs typeface="Times New Roman" panose="02020603050405020304" pitchFamily="18" charset="0"/>
              </a:rPr>
              <a:t>and decreasing progressively in younger age brackets. </a:t>
            </a:r>
          </a:p>
          <a:p>
            <a:pPr marL="0" lvl="1" algn="just">
              <a:lnSpc>
                <a:spcPts val="3639"/>
              </a:lnSpc>
              <a:spcAft>
                <a:spcPts val="800"/>
              </a:spcAft>
              <a:buSzPts val="1000"/>
              <a:tabLst>
                <a:tab pos="914400" algn="l"/>
              </a:tabLst>
            </a:pPr>
            <a:endParaRPr lang="en-US" sz="2400" kern="100" dirty="0">
              <a:solidFill>
                <a:schemeClr val="bg1"/>
              </a:solidFill>
              <a:latin typeface="Calibri" panose="020F0502020204030204" pitchFamily="34" charset="0"/>
              <a:ea typeface="Calibri" panose="020F0502020204030204" pitchFamily="34" charset="0"/>
              <a:cs typeface="Times New Roman" panose="02020603050405020304" pitchFamily="18" charset="0"/>
            </a:endParaRPr>
          </a:p>
          <a:p>
            <a:pPr marL="342900" lvl="1" indent="-342900" algn="just">
              <a:lnSpc>
                <a:spcPts val="3639"/>
              </a:lnSpc>
              <a:spcAft>
                <a:spcPts val="800"/>
              </a:spcAft>
              <a:buSzPts val="1000"/>
              <a:buFont typeface="Arial" panose="020B0604020202020204" pitchFamily="34" charset="0"/>
              <a:buChar char="•"/>
              <a:tabLst>
                <a:tab pos="914400" algn="l"/>
              </a:tabLst>
            </a:pPr>
            <a:r>
              <a:rPr lang="en-US" sz="2400" kern="100" dirty="0">
                <a:solidFill>
                  <a:schemeClr val="bg1"/>
                </a:solidFill>
                <a:latin typeface="Calibri" panose="020F0502020204030204" pitchFamily="34" charset="0"/>
                <a:ea typeface="Calibri" panose="020F0502020204030204" pitchFamily="34" charset="0"/>
                <a:cs typeface="Times New Roman" panose="02020603050405020304" pitchFamily="18" charset="0"/>
              </a:rPr>
              <a:t>This pattern aligns with well-known risk factors, as </a:t>
            </a:r>
            <a:r>
              <a:rPr lang="en-US" sz="2400" b="1" kern="100" dirty="0">
                <a:solidFill>
                  <a:schemeClr val="bg1"/>
                </a:solidFill>
                <a:latin typeface="Calibri" panose="020F0502020204030204" pitchFamily="34" charset="0"/>
                <a:ea typeface="Calibri" panose="020F0502020204030204" pitchFamily="34" charset="0"/>
                <a:cs typeface="Times New Roman" panose="02020603050405020304" pitchFamily="18" charset="0"/>
              </a:rPr>
              <a:t>blood vessels typically lose elasticity over time</a:t>
            </a:r>
            <a:r>
              <a:rPr lang="en-US" sz="2400" kern="100" dirty="0">
                <a:solidFill>
                  <a:schemeClr val="bg1"/>
                </a:solidFill>
                <a:latin typeface="Calibri" panose="020F0502020204030204" pitchFamily="34" charset="0"/>
                <a:ea typeface="Calibri" panose="020F0502020204030204" pitchFamily="34" charset="0"/>
                <a:cs typeface="Times New Roman" panose="02020603050405020304" pitchFamily="18" charset="0"/>
              </a:rPr>
              <a:t>, and lifestyle factors accumulate with age.</a:t>
            </a:r>
          </a:p>
          <a:p>
            <a:pPr marL="0" lvl="1" algn="just">
              <a:lnSpc>
                <a:spcPts val="3639"/>
              </a:lnSpc>
              <a:spcAft>
                <a:spcPts val="800"/>
              </a:spcAft>
              <a:buSzPts val="1000"/>
              <a:tabLst>
                <a:tab pos="914400" algn="l"/>
              </a:tabLst>
            </a:pPr>
            <a:endParaRPr lang="en-US" sz="2400" kern="100" dirty="0">
              <a:solidFill>
                <a:schemeClr val="bg1"/>
              </a:solidFill>
              <a:latin typeface="Calibri" panose="020F0502020204030204" pitchFamily="34" charset="0"/>
              <a:ea typeface="Calibri" panose="020F0502020204030204" pitchFamily="34" charset="0"/>
              <a:cs typeface="Times New Roman" panose="02020603050405020304" pitchFamily="18" charset="0"/>
            </a:endParaRPr>
          </a:p>
          <a:p>
            <a:pPr marL="342900" lvl="1" indent="-342900" algn="just">
              <a:lnSpc>
                <a:spcPts val="3639"/>
              </a:lnSpc>
              <a:spcAft>
                <a:spcPts val="800"/>
              </a:spcAft>
              <a:buSzPts val="1000"/>
              <a:buFont typeface="Arial" panose="020B0604020202020204" pitchFamily="34" charset="0"/>
              <a:buChar char="•"/>
              <a:tabLst>
                <a:tab pos="914400" algn="l"/>
              </a:tabLst>
            </a:pPr>
            <a:r>
              <a:rPr lang="en-US" sz="2400" kern="100" dirty="0">
                <a:solidFill>
                  <a:schemeClr val="bg1"/>
                </a:solidFill>
                <a:latin typeface="Calibri" panose="020F0502020204030204" pitchFamily="34" charset="0"/>
                <a:ea typeface="Calibri" panose="020F0502020204030204" pitchFamily="34" charset="0"/>
                <a:cs typeface="Times New Roman" panose="02020603050405020304" pitchFamily="18" charset="0"/>
              </a:rPr>
              <a:t>A significant drop occurs in middle-aged adults.</a:t>
            </a:r>
          </a:p>
          <a:p>
            <a:pPr marL="1257300" lvl="3" indent="-342900" algn="just">
              <a:lnSpc>
                <a:spcPts val="3639"/>
              </a:lnSpc>
              <a:spcAft>
                <a:spcPts val="800"/>
              </a:spcAft>
              <a:buSzPts val="1000"/>
              <a:buFont typeface="Arial" panose="020B0604020202020204" pitchFamily="34" charset="0"/>
              <a:buChar char="•"/>
              <a:tabLst>
                <a:tab pos="914400" algn="l"/>
              </a:tabLst>
            </a:pPr>
            <a:r>
              <a:rPr lang="en-US" sz="2400" kern="100" dirty="0">
                <a:solidFill>
                  <a:schemeClr val="bg1"/>
                </a:solidFill>
                <a:latin typeface="Calibri" panose="020F0502020204030204" pitchFamily="34" charset="0"/>
                <a:ea typeface="Calibri" panose="020F0502020204030204" pitchFamily="34" charset="0"/>
                <a:cs typeface="Times New Roman" panose="02020603050405020304" pitchFamily="18" charset="0"/>
              </a:rPr>
              <a:t>Age 55-59: 7.96%</a:t>
            </a:r>
          </a:p>
          <a:p>
            <a:pPr marL="1257300" lvl="3" indent="-342900" algn="just">
              <a:lnSpc>
                <a:spcPts val="3639"/>
              </a:lnSpc>
              <a:spcAft>
                <a:spcPts val="800"/>
              </a:spcAft>
              <a:buSzPts val="1000"/>
              <a:buFont typeface="Arial" panose="020B0604020202020204" pitchFamily="34" charset="0"/>
              <a:buChar char="•"/>
              <a:tabLst>
                <a:tab pos="914400" algn="l"/>
              </a:tabLst>
            </a:pPr>
            <a:r>
              <a:rPr lang="en-US" sz="2400" kern="100" dirty="0">
                <a:solidFill>
                  <a:schemeClr val="bg1"/>
                </a:solidFill>
                <a:latin typeface="Calibri" panose="020F0502020204030204" pitchFamily="34" charset="0"/>
                <a:ea typeface="Calibri" panose="020F0502020204030204" pitchFamily="34" charset="0"/>
                <a:cs typeface="Times New Roman" panose="02020603050405020304" pitchFamily="18" charset="0"/>
              </a:rPr>
              <a:t>Age 50-54: 5.83%</a:t>
            </a:r>
          </a:p>
          <a:p>
            <a:pPr marL="1257300" lvl="3" indent="-342900" algn="just">
              <a:lnSpc>
                <a:spcPts val="3639"/>
              </a:lnSpc>
              <a:spcAft>
                <a:spcPts val="800"/>
              </a:spcAft>
              <a:buSzPts val="1000"/>
              <a:buFont typeface="Arial" panose="020B0604020202020204" pitchFamily="34" charset="0"/>
              <a:buChar char="•"/>
              <a:tabLst>
                <a:tab pos="914400" algn="l"/>
              </a:tabLst>
            </a:pPr>
            <a:r>
              <a:rPr lang="en-US" sz="2400" kern="100" dirty="0">
                <a:solidFill>
                  <a:schemeClr val="bg1"/>
                </a:solidFill>
                <a:latin typeface="Calibri" panose="020F0502020204030204" pitchFamily="34" charset="0"/>
                <a:ea typeface="Calibri" panose="020F0502020204030204" pitchFamily="34" charset="0"/>
                <a:cs typeface="Times New Roman" panose="02020603050405020304" pitchFamily="18" charset="0"/>
              </a:rPr>
              <a:t>Age 45-49: 3.62%</a:t>
            </a:r>
          </a:p>
          <a:p>
            <a:pPr marL="0" lvl="1" algn="just">
              <a:lnSpc>
                <a:spcPts val="3639"/>
              </a:lnSpc>
              <a:spcAft>
                <a:spcPts val="800"/>
              </a:spcAft>
              <a:buSzPts val="1000"/>
              <a:tabLst>
                <a:tab pos="914400" algn="l"/>
              </a:tabLst>
            </a:pPr>
            <a:endParaRPr lang="en-US" sz="2400" kern="100" dirty="0">
              <a:solidFill>
                <a:schemeClr val="bg1"/>
              </a:solidFill>
              <a:latin typeface="Calibri" panose="020F0502020204030204" pitchFamily="34" charset="0"/>
              <a:ea typeface="Calibri" panose="020F0502020204030204" pitchFamily="34" charset="0"/>
              <a:cs typeface="Times New Roman" panose="02020603050405020304" pitchFamily="18" charset="0"/>
            </a:endParaRPr>
          </a:p>
          <a:p>
            <a:pPr indent="-342900" algn="just">
              <a:lnSpc>
                <a:spcPts val="3639"/>
              </a:lnSpc>
              <a:spcAft>
                <a:spcPts val="800"/>
              </a:spcAft>
              <a:buSzPts val="1000"/>
              <a:buFont typeface="Arial" panose="020B0604020202020204" pitchFamily="34" charset="0"/>
              <a:buChar char="•"/>
              <a:tabLst>
                <a:tab pos="914400" algn="l"/>
              </a:tabLst>
            </a:pPr>
            <a:r>
              <a:rPr lang="en-US" sz="2400" kern="100" dirty="0">
                <a:solidFill>
                  <a:schemeClr val="bg1"/>
                </a:solidFill>
                <a:latin typeface="Calibri" panose="020F0502020204030204" pitchFamily="34" charset="0"/>
                <a:ea typeface="Calibri" panose="020F0502020204030204" pitchFamily="34" charset="0"/>
                <a:cs typeface="Times New Roman" panose="02020603050405020304" pitchFamily="18" charset="0"/>
              </a:rPr>
              <a:t>Young adults (18-39) have the lowest risk.</a:t>
            </a:r>
          </a:p>
          <a:p>
            <a:pPr lvl="2" indent="-342900" algn="just">
              <a:lnSpc>
                <a:spcPts val="3639"/>
              </a:lnSpc>
              <a:spcAft>
                <a:spcPts val="800"/>
              </a:spcAft>
              <a:buSzPts val="1000"/>
              <a:buFont typeface="Arial" panose="020B0604020202020204" pitchFamily="34" charset="0"/>
              <a:buChar char="•"/>
              <a:tabLst>
                <a:tab pos="914400" algn="l"/>
              </a:tabLst>
            </a:pPr>
            <a:r>
              <a:rPr lang="en-US" sz="2400" kern="100" dirty="0">
                <a:solidFill>
                  <a:schemeClr val="bg1"/>
                </a:solidFill>
                <a:latin typeface="Calibri" panose="020F0502020204030204" pitchFamily="34" charset="0"/>
                <a:ea typeface="Calibri" panose="020F0502020204030204" pitchFamily="34" charset="0"/>
                <a:cs typeface="Times New Roman" panose="02020603050405020304" pitchFamily="18" charset="0"/>
              </a:rPr>
              <a:t>18-24: 0.65%</a:t>
            </a:r>
          </a:p>
          <a:p>
            <a:pPr lvl="2" indent="-342900" algn="just">
              <a:lnSpc>
                <a:spcPts val="3639"/>
              </a:lnSpc>
              <a:spcAft>
                <a:spcPts val="800"/>
              </a:spcAft>
              <a:buSzPts val="1000"/>
              <a:buFont typeface="Arial" panose="020B0604020202020204" pitchFamily="34" charset="0"/>
              <a:buChar char="•"/>
              <a:tabLst>
                <a:tab pos="914400" algn="l"/>
              </a:tabLst>
            </a:pPr>
            <a:r>
              <a:rPr lang="en-US" sz="2400" kern="100" dirty="0">
                <a:solidFill>
                  <a:schemeClr val="bg1"/>
                </a:solidFill>
                <a:latin typeface="Calibri" panose="020F0502020204030204" pitchFamily="34" charset="0"/>
                <a:ea typeface="Calibri" panose="020F0502020204030204" pitchFamily="34" charset="0"/>
                <a:cs typeface="Times New Roman" panose="02020603050405020304" pitchFamily="18" charset="0"/>
              </a:rPr>
              <a:t>25-29: 0.82%</a:t>
            </a:r>
          </a:p>
          <a:p>
            <a:pPr lvl="2" indent="-342900" algn="just">
              <a:lnSpc>
                <a:spcPts val="3639"/>
              </a:lnSpc>
              <a:spcAft>
                <a:spcPts val="800"/>
              </a:spcAft>
              <a:buSzPts val="1000"/>
              <a:buFont typeface="Arial" panose="020B0604020202020204" pitchFamily="34" charset="0"/>
              <a:buChar char="•"/>
              <a:tabLst>
                <a:tab pos="914400" algn="l"/>
              </a:tabLst>
            </a:pPr>
            <a:r>
              <a:rPr lang="en-US" sz="2400" kern="100" dirty="0">
                <a:solidFill>
                  <a:schemeClr val="bg1"/>
                </a:solidFill>
                <a:latin typeface="Calibri" panose="020F0502020204030204" pitchFamily="34" charset="0"/>
                <a:ea typeface="Calibri" panose="020F0502020204030204" pitchFamily="34" charset="0"/>
                <a:cs typeface="Times New Roman" panose="02020603050405020304" pitchFamily="18" charset="0"/>
              </a:rPr>
              <a:t>30-34: 1.26%</a:t>
            </a:r>
          </a:p>
          <a:p>
            <a:pPr marL="0" marR="0" lvl="1" algn="just">
              <a:lnSpc>
                <a:spcPts val="3639"/>
              </a:lnSpc>
              <a:spcAft>
                <a:spcPts val="800"/>
              </a:spcAft>
              <a:buSzPts val="1000"/>
              <a:tabLst>
                <a:tab pos="914400" algn="l"/>
              </a:tabLst>
            </a:pPr>
            <a:endParaRPr lang="en-US" sz="24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23" name="Picture 22">
            <a:extLst>
              <a:ext uri="{FF2B5EF4-FFF2-40B4-BE49-F238E27FC236}">
                <a16:creationId xmlns:a16="http://schemas.microsoft.com/office/drawing/2014/main" id="{8DC68620-82FA-24C1-56A4-96D1F7B6353A}"/>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516534" y="3071526"/>
            <a:ext cx="8300304" cy="6939382"/>
          </a:xfrm>
          <a:prstGeom prst="rect">
            <a:avLst/>
          </a:prstGeom>
        </p:spPr>
      </p:pic>
    </p:spTree>
    <p:extLst>
      <p:ext uri="{BB962C8B-B14F-4D97-AF65-F5344CB8AC3E}">
        <p14:creationId xmlns:p14="http://schemas.microsoft.com/office/powerpoint/2010/main" val="39008018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FF22EA-5393-D959-31E5-C7D30F388BDE}"/>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A8CC5965-D86B-02A9-9E2C-0BBF177057A0}"/>
              </a:ext>
            </a:extLst>
          </p:cNvPr>
          <p:cNvSpPr/>
          <p:nvPr/>
        </p:nvSpPr>
        <p:spPr>
          <a:xfrm flipH="1">
            <a:off x="972600" y="-1068866"/>
            <a:ext cx="17315399" cy="11622566"/>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l="-7763" t="-21913" r="-27503" b="-13353"/>
            </a:stretch>
          </a:blipFill>
        </p:spPr>
        <p:txBody>
          <a:bodyPr/>
          <a:lstStyle/>
          <a:p>
            <a:endParaRPr lang="en-US" dirty="0"/>
          </a:p>
        </p:txBody>
      </p:sp>
      <p:grpSp>
        <p:nvGrpSpPr>
          <p:cNvPr id="3" name="Group 3">
            <a:extLst>
              <a:ext uri="{FF2B5EF4-FFF2-40B4-BE49-F238E27FC236}">
                <a16:creationId xmlns:a16="http://schemas.microsoft.com/office/drawing/2014/main" id="{E94469C6-74C0-6D0E-95FA-3A3982180008}"/>
              </a:ext>
            </a:extLst>
          </p:cNvPr>
          <p:cNvGrpSpPr/>
          <p:nvPr/>
        </p:nvGrpSpPr>
        <p:grpSpPr>
          <a:xfrm>
            <a:off x="-3019996" y="-2403175"/>
            <a:ext cx="13514159" cy="11905288"/>
            <a:chOff x="0" y="0"/>
            <a:chExt cx="3559285" cy="2915884"/>
          </a:xfrm>
        </p:grpSpPr>
        <p:sp>
          <p:nvSpPr>
            <p:cNvPr id="4" name="Freeform 4">
              <a:extLst>
                <a:ext uri="{FF2B5EF4-FFF2-40B4-BE49-F238E27FC236}">
                  <a16:creationId xmlns:a16="http://schemas.microsoft.com/office/drawing/2014/main" id="{8E502A4C-B046-CAA8-A0B2-A74DEFEDF42C}"/>
                </a:ext>
              </a:extLst>
            </p:cNvPr>
            <p:cNvSpPr/>
            <p:nvPr/>
          </p:nvSpPr>
          <p:spPr>
            <a:xfrm>
              <a:off x="0" y="0"/>
              <a:ext cx="3559285" cy="2915884"/>
            </a:xfrm>
            <a:custGeom>
              <a:avLst/>
              <a:gdLst/>
              <a:ahLst/>
              <a:cxnLst/>
              <a:rect l="l" t="t" r="r" b="b"/>
              <a:pathLst>
                <a:path w="3559285" h="2915884">
                  <a:moveTo>
                    <a:pt x="0" y="0"/>
                  </a:moveTo>
                  <a:lnTo>
                    <a:pt x="3559285" y="0"/>
                  </a:lnTo>
                  <a:lnTo>
                    <a:pt x="3559285" y="2915884"/>
                  </a:lnTo>
                  <a:lnTo>
                    <a:pt x="0" y="2915884"/>
                  </a:lnTo>
                  <a:close/>
                </a:path>
              </a:pathLst>
            </a:custGeom>
            <a:solidFill>
              <a:srgbClr val="0665BE"/>
            </a:solidFill>
          </p:spPr>
        </p:sp>
        <p:sp>
          <p:nvSpPr>
            <p:cNvPr id="5" name="TextBox 5">
              <a:extLst>
                <a:ext uri="{FF2B5EF4-FFF2-40B4-BE49-F238E27FC236}">
                  <a16:creationId xmlns:a16="http://schemas.microsoft.com/office/drawing/2014/main" id="{EE636A02-AE32-18B3-EEEF-54B50A23C2CF}"/>
                </a:ext>
              </a:extLst>
            </p:cNvPr>
            <p:cNvSpPr txBox="1"/>
            <p:nvPr/>
          </p:nvSpPr>
          <p:spPr>
            <a:xfrm>
              <a:off x="0" y="-47625"/>
              <a:ext cx="3559285" cy="2963509"/>
            </a:xfrm>
            <a:prstGeom prst="rect">
              <a:avLst/>
            </a:prstGeom>
          </p:spPr>
          <p:txBody>
            <a:bodyPr lIns="50800" tIns="50800" rIns="50800" bIns="50800" rtlCol="0" anchor="ctr"/>
            <a:lstStyle/>
            <a:p>
              <a:pPr algn="ctr">
                <a:lnSpc>
                  <a:spcPts val="3678"/>
                </a:lnSpc>
              </a:pPr>
              <a:endParaRPr/>
            </a:p>
          </p:txBody>
        </p:sp>
      </p:grpSp>
      <p:sp>
        <p:nvSpPr>
          <p:cNvPr id="6" name="Freeform 6">
            <a:extLst>
              <a:ext uri="{FF2B5EF4-FFF2-40B4-BE49-F238E27FC236}">
                <a16:creationId xmlns:a16="http://schemas.microsoft.com/office/drawing/2014/main" id="{511F25A9-C679-65DE-6E6F-2CC0FA187335}"/>
              </a:ext>
            </a:extLst>
          </p:cNvPr>
          <p:cNvSpPr/>
          <p:nvPr/>
        </p:nvSpPr>
        <p:spPr>
          <a:xfrm>
            <a:off x="14225152" y="648632"/>
            <a:ext cx="4414617" cy="3735870"/>
          </a:xfrm>
          <a:custGeom>
            <a:avLst/>
            <a:gdLst/>
            <a:ahLst/>
            <a:cxnLst/>
            <a:rect l="l" t="t" r="r" b="b"/>
            <a:pathLst>
              <a:path w="4414617" h="3735870">
                <a:moveTo>
                  <a:pt x="0" y="0"/>
                </a:moveTo>
                <a:lnTo>
                  <a:pt x="4414618" y="0"/>
                </a:lnTo>
                <a:lnTo>
                  <a:pt x="4414618" y="3735870"/>
                </a:lnTo>
                <a:lnTo>
                  <a:pt x="0" y="373587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a:extLst>
              <a:ext uri="{FF2B5EF4-FFF2-40B4-BE49-F238E27FC236}">
                <a16:creationId xmlns:a16="http://schemas.microsoft.com/office/drawing/2014/main" id="{FF247799-81C3-C31F-C9F8-109203DF11D7}"/>
              </a:ext>
            </a:extLst>
          </p:cNvPr>
          <p:cNvSpPr/>
          <p:nvPr/>
        </p:nvSpPr>
        <p:spPr>
          <a:xfrm flipH="1">
            <a:off x="10476974" y="-2403175"/>
            <a:ext cx="10537869" cy="13575354"/>
          </a:xfrm>
          <a:custGeom>
            <a:avLst/>
            <a:gdLst/>
            <a:ahLst/>
            <a:cxnLst/>
            <a:rect l="l" t="t" r="r" b="b"/>
            <a:pathLst>
              <a:path w="10537869" h="13575354">
                <a:moveTo>
                  <a:pt x="10537869" y="0"/>
                </a:moveTo>
                <a:lnTo>
                  <a:pt x="0" y="0"/>
                </a:lnTo>
                <a:lnTo>
                  <a:pt x="0" y="13575354"/>
                </a:lnTo>
                <a:lnTo>
                  <a:pt x="10537869" y="13575354"/>
                </a:lnTo>
                <a:lnTo>
                  <a:pt x="10537869"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dirty="0"/>
          </a:p>
        </p:txBody>
      </p:sp>
      <p:sp>
        <p:nvSpPr>
          <p:cNvPr id="8" name="Freeform 8">
            <a:extLst>
              <a:ext uri="{FF2B5EF4-FFF2-40B4-BE49-F238E27FC236}">
                <a16:creationId xmlns:a16="http://schemas.microsoft.com/office/drawing/2014/main" id="{4D6223F8-4BA2-3DE7-92B9-88EC6098E0BA}"/>
              </a:ext>
            </a:extLst>
          </p:cNvPr>
          <p:cNvSpPr/>
          <p:nvPr/>
        </p:nvSpPr>
        <p:spPr>
          <a:xfrm>
            <a:off x="8135540" y="-4447402"/>
            <a:ext cx="8296921" cy="8296921"/>
          </a:xfrm>
          <a:custGeom>
            <a:avLst/>
            <a:gdLst/>
            <a:ahLst/>
            <a:cxnLst/>
            <a:rect l="l" t="t" r="r" b="b"/>
            <a:pathLst>
              <a:path w="8296921" h="8296921">
                <a:moveTo>
                  <a:pt x="0" y="0"/>
                </a:moveTo>
                <a:lnTo>
                  <a:pt x="8296921" y="0"/>
                </a:lnTo>
                <a:lnTo>
                  <a:pt x="8296921" y="8296921"/>
                </a:lnTo>
                <a:lnTo>
                  <a:pt x="0" y="8296921"/>
                </a:lnTo>
                <a:lnTo>
                  <a:pt x="0" y="0"/>
                </a:lnTo>
                <a:close/>
              </a:path>
            </a:pathLst>
          </a:custGeom>
          <a:blipFill>
            <a:blip r:embed="rId7">
              <a:alphaModFix amt="76000"/>
              <a:extLst>
                <a:ext uri="{96DAC541-7B7A-43D3-8B79-37D633B846F1}">
                  <asvg:svgBlip xmlns:asvg="http://schemas.microsoft.com/office/drawing/2016/SVG/main" r:embed="rId8"/>
                </a:ext>
              </a:extLst>
            </a:blip>
            <a:stretch>
              <a:fillRect/>
            </a:stretch>
          </a:blipFill>
        </p:spPr>
      </p:sp>
      <p:sp>
        <p:nvSpPr>
          <p:cNvPr id="9" name="AutoShape 9">
            <a:extLst>
              <a:ext uri="{FF2B5EF4-FFF2-40B4-BE49-F238E27FC236}">
                <a16:creationId xmlns:a16="http://schemas.microsoft.com/office/drawing/2014/main" id="{D56CB2BC-4DB1-085B-A7B1-BF9DEC6BB938}"/>
              </a:ext>
            </a:extLst>
          </p:cNvPr>
          <p:cNvSpPr/>
          <p:nvPr/>
        </p:nvSpPr>
        <p:spPr>
          <a:xfrm>
            <a:off x="1028700" y="4621258"/>
            <a:ext cx="8115300" cy="0"/>
          </a:xfrm>
          <a:prstGeom prst="line">
            <a:avLst/>
          </a:prstGeom>
          <a:ln w="38100" cap="flat">
            <a:solidFill>
              <a:srgbClr val="0665BE"/>
            </a:solidFill>
            <a:prstDash val="solid"/>
            <a:headEnd type="none" w="sm" len="sm"/>
            <a:tailEnd type="none" w="sm" len="sm"/>
          </a:ln>
        </p:spPr>
      </p:sp>
      <p:sp>
        <p:nvSpPr>
          <p:cNvPr id="10" name="Freeform 10">
            <a:extLst>
              <a:ext uri="{FF2B5EF4-FFF2-40B4-BE49-F238E27FC236}">
                <a16:creationId xmlns:a16="http://schemas.microsoft.com/office/drawing/2014/main" id="{6D0DBD4C-248E-1019-860D-EDAA894B9801}"/>
              </a:ext>
            </a:extLst>
          </p:cNvPr>
          <p:cNvSpPr/>
          <p:nvPr/>
        </p:nvSpPr>
        <p:spPr>
          <a:xfrm>
            <a:off x="9178421" y="156647"/>
            <a:ext cx="469846" cy="491985"/>
          </a:xfrm>
          <a:custGeom>
            <a:avLst/>
            <a:gdLst/>
            <a:ahLst/>
            <a:cxnLst/>
            <a:rect l="l" t="t" r="r" b="b"/>
            <a:pathLst>
              <a:path w="469846" h="491985">
                <a:moveTo>
                  <a:pt x="0" y="0"/>
                </a:moveTo>
                <a:lnTo>
                  <a:pt x="469846" y="0"/>
                </a:lnTo>
                <a:lnTo>
                  <a:pt x="469846" y="491985"/>
                </a:lnTo>
                <a:lnTo>
                  <a:pt x="0" y="491985"/>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
        <p:nvSpPr>
          <p:cNvPr id="11" name="TextBox 11">
            <a:extLst>
              <a:ext uri="{FF2B5EF4-FFF2-40B4-BE49-F238E27FC236}">
                <a16:creationId xmlns:a16="http://schemas.microsoft.com/office/drawing/2014/main" id="{E2BCA1ED-ED9B-3FF6-416B-45DBA390000C}"/>
              </a:ext>
            </a:extLst>
          </p:cNvPr>
          <p:cNvSpPr txBox="1"/>
          <p:nvPr/>
        </p:nvSpPr>
        <p:spPr>
          <a:xfrm>
            <a:off x="4541695" y="1318195"/>
            <a:ext cx="9355651" cy="1104900"/>
          </a:xfrm>
          <a:prstGeom prst="rect">
            <a:avLst/>
          </a:prstGeom>
        </p:spPr>
        <p:txBody>
          <a:bodyPr lIns="0" tIns="0" rIns="0" bIns="0" rtlCol="0" anchor="t">
            <a:spAutoFit/>
          </a:bodyPr>
          <a:lstStyle/>
          <a:p>
            <a:pPr algn="l">
              <a:lnSpc>
                <a:spcPts val="8400"/>
              </a:lnSpc>
            </a:pPr>
            <a:r>
              <a:rPr lang="en-US" sz="8000" b="1" dirty="0">
                <a:solidFill>
                  <a:srgbClr val="FFFFFF"/>
                </a:solidFill>
                <a:latin typeface="Gordita Bold"/>
                <a:ea typeface="Gordita Bold"/>
                <a:cs typeface="Gordita Bold"/>
                <a:sym typeface="Gordita Bold"/>
              </a:rPr>
              <a:t>Data Insights</a:t>
            </a:r>
          </a:p>
        </p:txBody>
      </p:sp>
      <p:sp>
        <p:nvSpPr>
          <p:cNvPr id="12" name="Freeform 12">
            <a:extLst>
              <a:ext uri="{FF2B5EF4-FFF2-40B4-BE49-F238E27FC236}">
                <a16:creationId xmlns:a16="http://schemas.microsoft.com/office/drawing/2014/main" id="{67687EF4-F6AA-0B89-D6BB-C370471698AB}"/>
              </a:ext>
            </a:extLst>
          </p:cNvPr>
          <p:cNvSpPr/>
          <p:nvPr/>
        </p:nvSpPr>
        <p:spPr>
          <a:xfrm>
            <a:off x="5086350" y="-298942"/>
            <a:ext cx="6349035" cy="5372871"/>
          </a:xfrm>
          <a:custGeom>
            <a:avLst/>
            <a:gdLst/>
            <a:ahLst/>
            <a:cxnLst/>
            <a:rect l="l" t="t" r="r" b="b"/>
            <a:pathLst>
              <a:path w="6349035" h="5372871">
                <a:moveTo>
                  <a:pt x="0" y="0"/>
                </a:moveTo>
                <a:lnTo>
                  <a:pt x="6349035" y="0"/>
                </a:lnTo>
                <a:lnTo>
                  <a:pt x="6349035" y="5372871"/>
                </a:lnTo>
                <a:lnTo>
                  <a:pt x="0" y="5372871"/>
                </a:lnTo>
                <a:lnTo>
                  <a:pt x="0" y="0"/>
                </a:lnTo>
                <a:close/>
              </a:path>
            </a:pathLst>
          </a:custGeom>
          <a:blipFill>
            <a:blip r:embed="rId3">
              <a:alphaModFix amt="5000"/>
              <a:extLst>
                <a:ext uri="{96DAC541-7B7A-43D3-8B79-37D633B846F1}">
                  <asvg:svgBlip xmlns:asvg="http://schemas.microsoft.com/office/drawing/2016/SVG/main" r:embed="rId4"/>
                </a:ext>
              </a:extLst>
            </a:blip>
            <a:stretch>
              <a:fillRect/>
            </a:stretch>
          </a:blipFill>
        </p:spPr>
      </p:sp>
      <p:grpSp>
        <p:nvGrpSpPr>
          <p:cNvPr id="13" name="Group 13">
            <a:extLst>
              <a:ext uri="{FF2B5EF4-FFF2-40B4-BE49-F238E27FC236}">
                <a16:creationId xmlns:a16="http://schemas.microsoft.com/office/drawing/2014/main" id="{21F94111-BC03-5263-38CB-832A79150492}"/>
              </a:ext>
            </a:extLst>
          </p:cNvPr>
          <p:cNvGrpSpPr/>
          <p:nvPr/>
        </p:nvGrpSpPr>
        <p:grpSpPr>
          <a:xfrm>
            <a:off x="18082331" y="4024049"/>
            <a:ext cx="460471" cy="460471"/>
            <a:chOff x="0" y="0"/>
            <a:chExt cx="812800" cy="812800"/>
          </a:xfrm>
        </p:grpSpPr>
        <p:sp>
          <p:nvSpPr>
            <p:cNvPr id="14" name="Freeform 14">
              <a:extLst>
                <a:ext uri="{FF2B5EF4-FFF2-40B4-BE49-F238E27FC236}">
                  <a16:creationId xmlns:a16="http://schemas.microsoft.com/office/drawing/2014/main" id="{D7379DAC-AEB7-2BCA-E655-A7EDE9927A32}"/>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p:spPr>
        </p:sp>
        <p:sp>
          <p:nvSpPr>
            <p:cNvPr id="15" name="TextBox 15">
              <a:extLst>
                <a:ext uri="{FF2B5EF4-FFF2-40B4-BE49-F238E27FC236}">
                  <a16:creationId xmlns:a16="http://schemas.microsoft.com/office/drawing/2014/main" id="{C03AC9A3-BC73-752F-ED74-5080F18DE826}"/>
                </a:ext>
              </a:extLst>
            </p:cNvPr>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16" name="Group 16">
            <a:extLst>
              <a:ext uri="{FF2B5EF4-FFF2-40B4-BE49-F238E27FC236}">
                <a16:creationId xmlns:a16="http://schemas.microsoft.com/office/drawing/2014/main" id="{ADADD462-2A72-EBBE-F850-45AC95156381}"/>
              </a:ext>
            </a:extLst>
          </p:cNvPr>
          <p:cNvGrpSpPr/>
          <p:nvPr/>
        </p:nvGrpSpPr>
        <p:grpSpPr>
          <a:xfrm>
            <a:off x="17595856" y="1645777"/>
            <a:ext cx="285038" cy="285038"/>
            <a:chOff x="0" y="0"/>
            <a:chExt cx="812800" cy="812800"/>
          </a:xfrm>
        </p:grpSpPr>
        <p:sp>
          <p:nvSpPr>
            <p:cNvPr id="17" name="Freeform 17">
              <a:extLst>
                <a:ext uri="{FF2B5EF4-FFF2-40B4-BE49-F238E27FC236}">
                  <a16:creationId xmlns:a16="http://schemas.microsoft.com/office/drawing/2014/main" id="{E29FF035-754D-F2F3-6CBF-3BC22C7A33A5}"/>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a:ln cap="sq">
              <a:noFill/>
              <a:prstDash val="solid"/>
              <a:miter/>
            </a:ln>
          </p:spPr>
        </p:sp>
        <p:sp>
          <p:nvSpPr>
            <p:cNvPr id="18" name="TextBox 18">
              <a:extLst>
                <a:ext uri="{FF2B5EF4-FFF2-40B4-BE49-F238E27FC236}">
                  <a16:creationId xmlns:a16="http://schemas.microsoft.com/office/drawing/2014/main" id="{A75268A2-57DA-D831-C3B3-CD8C02F4F9E6}"/>
                </a:ext>
              </a:extLst>
            </p:cNvPr>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pic>
        <p:nvPicPr>
          <p:cNvPr id="20" name="Picture 19">
            <a:extLst>
              <a:ext uri="{FF2B5EF4-FFF2-40B4-BE49-F238E27FC236}">
                <a16:creationId xmlns:a16="http://schemas.microsoft.com/office/drawing/2014/main" id="{56910806-319C-5E3B-9604-BE5DF92F9192}"/>
              </a:ext>
            </a:extLst>
          </p:cNvPr>
          <p:cNvPicPr>
            <a:picLocks noChangeAspect="1"/>
          </p:cNvPicPr>
          <p:nvPr/>
        </p:nvPicPr>
        <p:blipFill>
          <a:blip r:embed="rId11"/>
          <a:stretch>
            <a:fillRect/>
          </a:stretch>
        </p:blipFill>
        <p:spPr>
          <a:xfrm>
            <a:off x="1120714" y="2850312"/>
            <a:ext cx="7960740" cy="6118493"/>
          </a:xfrm>
          <a:prstGeom prst="rect">
            <a:avLst/>
          </a:prstGeom>
        </p:spPr>
      </p:pic>
      <p:sp>
        <p:nvSpPr>
          <p:cNvPr id="21" name="TextBox 20">
            <a:extLst>
              <a:ext uri="{FF2B5EF4-FFF2-40B4-BE49-F238E27FC236}">
                <a16:creationId xmlns:a16="http://schemas.microsoft.com/office/drawing/2014/main" id="{3673E3A9-C205-C01A-F6A3-FDC02CC84BF8}"/>
              </a:ext>
            </a:extLst>
          </p:cNvPr>
          <p:cNvSpPr txBox="1"/>
          <p:nvPr/>
        </p:nvSpPr>
        <p:spPr>
          <a:xfrm>
            <a:off x="9178421" y="4484520"/>
            <a:ext cx="7881342" cy="3046988"/>
          </a:xfrm>
          <a:prstGeom prst="rect">
            <a:avLst/>
          </a:prstGeom>
          <a:noFill/>
        </p:spPr>
        <p:txBody>
          <a:bodyPr wrap="square" rtlCol="0">
            <a:spAutoFit/>
          </a:bodyPr>
          <a:lstStyle/>
          <a:p>
            <a:r>
              <a:rPr lang="en-US" sz="2400" b="0" dirty="0">
                <a:solidFill>
                  <a:srgbClr val="FFFFFF"/>
                </a:solidFill>
                <a:effectLst/>
              </a:rPr>
              <a:t>The bar chart shows the number of hypertension cases across different BMI categories, overweight individuals have the highest cases, followed by obese individuals. Normal-weight individuals also have a significant number, while underweight and extremely obese groups have the least cases. This suggests a strong correlation between higher BMI and an increased risk of hypertension.</a:t>
            </a:r>
          </a:p>
          <a:p>
            <a:endParaRPr lang="en-IN" sz="2400" dirty="0"/>
          </a:p>
        </p:txBody>
      </p:sp>
    </p:spTree>
    <p:extLst>
      <p:ext uri="{BB962C8B-B14F-4D97-AF65-F5344CB8AC3E}">
        <p14:creationId xmlns:p14="http://schemas.microsoft.com/office/powerpoint/2010/main" val="23493846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01065B-037F-86C9-464A-119566DE1FA5}"/>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009AFA1D-1F9B-DFCE-5E84-808ECC520D03}"/>
              </a:ext>
            </a:extLst>
          </p:cNvPr>
          <p:cNvSpPr/>
          <p:nvPr/>
        </p:nvSpPr>
        <p:spPr>
          <a:xfrm flipH="1">
            <a:off x="972600" y="-1068866"/>
            <a:ext cx="17315399" cy="11622566"/>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l="-7763" t="-21913" r="-27503" b="-13353"/>
            </a:stretch>
          </a:blipFill>
        </p:spPr>
        <p:txBody>
          <a:bodyPr/>
          <a:lstStyle/>
          <a:p>
            <a:endParaRPr lang="en-US" dirty="0"/>
          </a:p>
        </p:txBody>
      </p:sp>
      <p:grpSp>
        <p:nvGrpSpPr>
          <p:cNvPr id="3" name="Group 3">
            <a:extLst>
              <a:ext uri="{FF2B5EF4-FFF2-40B4-BE49-F238E27FC236}">
                <a16:creationId xmlns:a16="http://schemas.microsoft.com/office/drawing/2014/main" id="{88015C83-9929-0E60-AC2D-26EA1EB914BD}"/>
              </a:ext>
            </a:extLst>
          </p:cNvPr>
          <p:cNvGrpSpPr/>
          <p:nvPr/>
        </p:nvGrpSpPr>
        <p:grpSpPr>
          <a:xfrm>
            <a:off x="-3019996" y="-2403175"/>
            <a:ext cx="13514159" cy="11905288"/>
            <a:chOff x="0" y="0"/>
            <a:chExt cx="3559285" cy="2915884"/>
          </a:xfrm>
        </p:grpSpPr>
        <p:sp>
          <p:nvSpPr>
            <p:cNvPr id="4" name="Freeform 4">
              <a:extLst>
                <a:ext uri="{FF2B5EF4-FFF2-40B4-BE49-F238E27FC236}">
                  <a16:creationId xmlns:a16="http://schemas.microsoft.com/office/drawing/2014/main" id="{1D627662-232E-5C69-3C7E-F32AEFAA5C6B}"/>
                </a:ext>
              </a:extLst>
            </p:cNvPr>
            <p:cNvSpPr/>
            <p:nvPr/>
          </p:nvSpPr>
          <p:spPr>
            <a:xfrm>
              <a:off x="0" y="0"/>
              <a:ext cx="3559285" cy="2915884"/>
            </a:xfrm>
            <a:custGeom>
              <a:avLst/>
              <a:gdLst/>
              <a:ahLst/>
              <a:cxnLst/>
              <a:rect l="l" t="t" r="r" b="b"/>
              <a:pathLst>
                <a:path w="3559285" h="2915884">
                  <a:moveTo>
                    <a:pt x="0" y="0"/>
                  </a:moveTo>
                  <a:lnTo>
                    <a:pt x="3559285" y="0"/>
                  </a:lnTo>
                  <a:lnTo>
                    <a:pt x="3559285" y="2915884"/>
                  </a:lnTo>
                  <a:lnTo>
                    <a:pt x="0" y="2915884"/>
                  </a:lnTo>
                  <a:close/>
                </a:path>
              </a:pathLst>
            </a:custGeom>
            <a:solidFill>
              <a:srgbClr val="0665BE"/>
            </a:solidFill>
          </p:spPr>
        </p:sp>
        <p:sp>
          <p:nvSpPr>
            <p:cNvPr id="5" name="TextBox 5">
              <a:extLst>
                <a:ext uri="{FF2B5EF4-FFF2-40B4-BE49-F238E27FC236}">
                  <a16:creationId xmlns:a16="http://schemas.microsoft.com/office/drawing/2014/main" id="{BF7E924C-9397-56EE-D0EE-DC5F8E1C3E64}"/>
                </a:ext>
              </a:extLst>
            </p:cNvPr>
            <p:cNvSpPr txBox="1"/>
            <p:nvPr/>
          </p:nvSpPr>
          <p:spPr>
            <a:xfrm>
              <a:off x="0" y="-47625"/>
              <a:ext cx="3559285" cy="2963509"/>
            </a:xfrm>
            <a:prstGeom prst="rect">
              <a:avLst/>
            </a:prstGeom>
          </p:spPr>
          <p:txBody>
            <a:bodyPr lIns="50800" tIns="50800" rIns="50800" bIns="50800" rtlCol="0" anchor="ctr"/>
            <a:lstStyle/>
            <a:p>
              <a:pPr algn="ctr">
                <a:lnSpc>
                  <a:spcPts val="3678"/>
                </a:lnSpc>
              </a:pPr>
              <a:endParaRPr/>
            </a:p>
          </p:txBody>
        </p:sp>
      </p:grpSp>
      <p:sp>
        <p:nvSpPr>
          <p:cNvPr id="6" name="Freeform 6">
            <a:extLst>
              <a:ext uri="{FF2B5EF4-FFF2-40B4-BE49-F238E27FC236}">
                <a16:creationId xmlns:a16="http://schemas.microsoft.com/office/drawing/2014/main" id="{F7E39935-BE81-1672-1F0C-6AE0D4C184CC}"/>
              </a:ext>
            </a:extLst>
          </p:cNvPr>
          <p:cNvSpPr/>
          <p:nvPr/>
        </p:nvSpPr>
        <p:spPr>
          <a:xfrm>
            <a:off x="14225152" y="648632"/>
            <a:ext cx="4414617" cy="3735870"/>
          </a:xfrm>
          <a:custGeom>
            <a:avLst/>
            <a:gdLst/>
            <a:ahLst/>
            <a:cxnLst/>
            <a:rect l="l" t="t" r="r" b="b"/>
            <a:pathLst>
              <a:path w="4414617" h="3735870">
                <a:moveTo>
                  <a:pt x="0" y="0"/>
                </a:moveTo>
                <a:lnTo>
                  <a:pt x="4414618" y="0"/>
                </a:lnTo>
                <a:lnTo>
                  <a:pt x="4414618" y="3735870"/>
                </a:lnTo>
                <a:lnTo>
                  <a:pt x="0" y="373587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a:extLst>
              <a:ext uri="{FF2B5EF4-FFF2-40B4-BE49-F238E27FC236}">
                <a16:creationId xmlns:a16="http://schemas.microsoft.com/office/drawing/2014/main" id="{E2E07136-2A2B-91F8-BCD1-789B4E56319D}"/>
              </a:ext>
            </a:extLst>
          </p:cNvPr>
          <p:cNvSpPr/>
          <p:nvPr/>
        </p:nvSpPr>
        <p:spPr>
          <a:xfrm flipH="1">
            <a:off x="10476974" y="-2403175"/>
            <a:ext cx="10537869" cy="13575354"/>
          </a:xfrm>
          <a:custGeom>
            <a:avLst/>
            <a:gdLst/>
            <a:ahLst/>
            <a:cxnLst/>
            <a:rect l="l" t="t" r="r" b="b"/>
            <a:pathLst>
              <a:path w="10537869" h="13575354">
                <a:moveTo>
                  <a:pt x="10537869" y="0"/>
                </a:moveTo>
                <a:lnTo>
                  <a:pt x="0" y="0"/>
                </a:lnTo>
                <a:lnTo>
                  <a:pt x="0" y="13575354"/>
                </a:lnTo>
                <a:lnTo>
                  <a:pt x="10537869" y="13575354"/>
                </a:lnTo>
                <a:lnTo>
                  <a:pt x="10537869"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dirty="0"/>
          </a:p>
        </p:txBody>
      </p:sp>
      <p:sp>
        <p:nvSpPr>
          <p:cNvPr id="8" name="Freeform 8">
            <a:extLst>
              <a:ext uri="{FF2B5EF4-FFF2-40B4-BE49-F238E27FC236}">
                <a16:creationId xmlns:a16="http://schemas.microsoft.com/office/drawing/2014/main" id="{18EF72BB-5951-3567-5C57-B2D679378982}"/>
              </a:ext>
            </a:extLst>
          </p:cNvPr>
          <p:cNvSpPr/>
          <p:nvPr/>
        </p:nvSpPr>
        <p:spPr>
          <a:xfrm>
            <a:off x="8455098" y="-3705117"/>
            <a:ext cx="8296921" cy="8296921"/>
          </a:xfrm>
          <a:custGeom>
            <a:avLst/>
            <a:gdLst/>
            <a:ahLst/>
            <a:cxnLst/>
            <a:rect l="l" t="t" r="r" b="b"/>
            <a:pathLst>
              <a:path w="8296921" h="8296921">
                <a:moveTo>
                  <a:pt x="0" y="0"/>
                </a:moveTo>
                <a:lnTo>
                  <a:pt x="8296921" y="0"/>
                </a:lnTo>
                <a:lnTo>
                  <a:pt x="8296921" y="8296921"/>
                </a:lnTo>
                <a:lnTo>
                  <a:pt x="0" y="8296921"/>
                </a:lnTo>
                <a:lnTo>
                  <a:pt x="0" y="0"/>
                </a:lnTo>
                <a:close/>
              </a:path>
            </a:pathLst>
          </a:custGeom>
          <a:blipFill>
            <a:blip r:embed="rId7">
              <a:alphaModFix amt="76000"/>
              <a:extLst>
                <a:ext uri="{96DAC541-7B7A-43D3-8B79-37D633B846F1}">
                  <asvg:svgBlip xmlns:asvg="http://schemas.microsoft.com/office/drawing/2016/SVG/main" r:embed="rId8"/>
                </a:ext>
              </a:extLst>
            </a:blip>
            <a:stretch>
              <a:fillRect/>
            </a:stretch>
          </a:blipFill>
        </p:spPr>
      </p:sp>
      <p:sp>
        <p:nvSpPr>
          <p:cNvPr id="9" name="AutoShape 9">
            <a:extLst>
              <a:ext uri="{FF2B5EF4-FFF2-40B4-BE49-F238E27FC236}">
                <a16:creationId xmlns:a16="http://schemas.microsoft.com/office/drawing/2014/main" id="{8760A0AE-89A2-2318-3F36-129D54E2BDA9}"/>
              </a:ext>
            </a:extLst>
          </p:cNvPr>
          <p:cNvSpPr/>
          <p:nvPr/>
        </p:nvSpPr>
        <p:spPr>
          <a:xfrm>
            <a:off x="1028700" y="4621258"/>
            <a:ext cx="8115300" cy="0"/>
          </a:xfrm>
          <a:prstGeom prst="line">
            <a:avLst/>
          </a:prstGeom>
          <a:ln w="38100" cap="flat">
            <a:solidFill>
              <a:srgbClr val="0665BE"/>
            </a:solidFill>
            <a:prstDash val="solid"/>
            <a:headEnd type="none" w="sm" len="sm"/>
            <a:tailEnd type="none" w="sm" len="sm"/>
          </a:ln>
        </p:spPr>
      </p:sp>
      <p:sp>
        <p:nvSpPr>
          <p:cNvPr id="10" name="Freeform 10">
            <a:extLst>
              <a:ext uri="{FF2B5EF4-FFF2-40B4-BE49-F238E27FC236}">
                <a16:creationId xmlns:a16="http://schemas.microsoft.com/office/drawing/2014/main" id="{5B22545A-E9FF-AF50-C50E-1AB503C6CA78}"/>
              </a:ext>
            </a:extLst>
          </p:cNvPr>
          <p:cNvSpPr/>
          <p:nvPr/>
        </p:nvSpPr>
        <p:spPr>
          <a:xfrm>
            <a:off x="9178421" y="156647"/>
            <a:ext cx="469846" cy="491985"/>
          </a:xfrm>
          <a:custGeom>
            <a:avLst/>
            <a:gdLst/>
            <a:ahLst/>
            <a:cxnLst/>
            <a:rect l="l" t="t" r="r" b="b"/>
            <a:pathLst>
              <a:path w="469846" h="491985">
                <a:moveTo>
                  <a:pt x="0" y="0"/>
                </a:moveTo>
                <a:lnTo>
                  <a:pt x="469846" y="0"/>
                </a:lnTo>
                <a:lnTo>
                  <a:pt x="469846" y="491985"/>
                </a:lnTo>
                <a:lnTo>
                  <a:pt x="0" y="491985"/>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
        <p:nvSpPr>
          <p:cNvPr id="11" name="TextBox 11">
            <a:extLst>
              <a:ext uri="{FF2B5EF4-FFF2-40B4-BE49-F238E27FC236}">
                <a16:creationId xmlns:a16="http://schemas.microsoft.com/office/drawing/2014/main" id="{6133EAA5-6D38-5E56-D887-579862C47EDE}"/>
              </a:ext>
            </a:extLst>
          </p:cNvPr>
          <p:cNvSpPr txBox="1"/>
          <p:nvPr/>
        </p:nvSpPr>
        <p:spPr>
          <a:xfrm>
            <a:off x="4381924" y="741167"/>
            <a:ext cx="9355651" cy="1104900"/>
          </a:xfrm>
          <a:prstGeom prst="rect">
            <a:avLst/>
          </a:prstGeom>
        </p:spPr>
        <p:txBody>
          <a:bodyPr lIns="0" tIns="0" rIns="0" bIns="0" rtlCol="0" anchor="t">
            <a:spAutoFit/>
          </a:bodyPr>
          <a:lstStyle/>
          <a:p>
            <a:pPr algn="l">
              <a:lnSpc>
                <a:spcPts val="8400"/>
              </a:lnSpc>
            </a:pPr>
            <a:r>
              <a:rPr lang="en-US" sz="8000" b="1" dirty="0">
                <a:solidFill>
                  <a:srgbClr val="FFFFFF"/>
                </a:solidFill>
                <a:latin typeface="Gordita Bold"/>
                <a:ea typeface="Gordita Bold"/>
                <a:cs typeface="Gordita Bold"/>
                <a:sym typeface="Gordita Bold"/>
              </a:rPr>
              <a:t>Data Insights</a:t>
            </a:r>
          </a:p>
        </p:txBody>
      </p:sp>
      <p:sp>
        <p:nvSpPr>
          <p:cNvPr id="12" name="Freeform 12">
            <a:extLst>
              <a:ext uri="{FF2B5EF4-FFF2-40B4-BE49-F238E27FC236}">
                <a16:creationId xmlns:a16="http://schemas.microsoft.com/office/drawing/2014/main" id="{A4574123-6C70-81AF-B9EC-34C9D0E76680}"/>
              </a:ext>
            </a:extLst>
          </p:cNvPr>
          <p:cNvSpPr/>
          <p:nvPr/>
        </p:nvSpPr>
        <p:spPr>
          <a:xfrm>
            <a:off x="5086350" y="-298942"/>
            <a:ext cx="6349035" cy="5372871"/>
          </a:xfrm>
          <a:custGeom>
            <a:avLst/>
            <a:gdLst/>
            <a:ahLst/>
            <a:cxnLst/>
            <a:rect l="l" t="t" r="r" b="b"/>
            <a:pathLst>
              <a:path w="6349035" h="5372871">
                <a:moveTo>
                  <a:pt x="0" y="0"/>
                </a:moveTo>
                <a:lnTo>
                  <a:pt x="6349035" y="0"/>
                </a:lnTo>
                <a:lnTo>
                  <a:pt x="6349035" y="5372871"/>
                </a:lnTo>
                <a:lnTo>
                  <a:pt x="0" y="5372871"/>
                </a:lnTo>
                <a:lnTo>
                  <a:pt x="0" y="0"/>
                </a:lnTo>
                <a:close/>
              </a:path>
            </a:pathLst>
          </a:custGeom>
          <a:blipFill>
            <a:blip r:embed="rId3">
              <a:alphaModFix amt="5000"/>
              <a:extLst>
                <a:ext uri="{96DAC541-7B7A-43D3-8B79-37D633B846F1}">
                  <asvg:svgBlip xmlns:asvg="http://schemas.microsoft.com/office/drawing/2016/SVG/main" r:embed="rId4"/>
                </a:ext>
              </a:extLst>
            </a:blip>
            <a:stretch>
              <a:fillRect/>
            </a:stretch>
          </a:blipFill>
        </p:spPr>
      </p:sp>
      <p:grpSp>
        <p:nvGrpSpPr>
          <p:cNvPr id="13" name="Group 13">
            <a:extLst>
              <a:ext uri="{FF2B5EF4-FFF2-40B4-BE49-F238E27FC236}">
                <a16:creationId xmlns:a16="http://schemas.microsoft.com/office/drawing/2014/main" id="{46AB3058-B136-B74E-36D8-22119B5805DF}"/>
              </a:ext>
            </a:extLst>
          </p:cNvPr>
          <p:cNvGrpSpPr/>
          <p:nvPr/>
        </p:nvGrpSpPr>
        <p:grpSpPr>
          <a:xfrm>
            <a:off x="18082331" y="4024049"/>
            <a:ext cx="460471" cy="460471"/>
            <a:chOff x="0" y="0"/>
            <a:chExt cx="812800" cy="812800"/>
          </a:xfrm>
        </p:grpSpPr>
        <p:sp>
          <p:nvSpPr>
            <p:cNvPr id="14" name="Freeform 14">
              <a:extLst>
                <a:ext uri="{FF2B5EF4-FFF2-40B4-BE49-F238E27FC236}">
                  <a16:creationId xmlns:a16="http://schemas.microsoft.com/office/drawing/2014/main" id="{F6A27A02-085D-D205-0CEC-187E3CCDA90F}"/>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p:spPr>
        </p:sp>
        <p:sp>
          <p:nvSpPr>
            <p:cNvPr id="15" name="TextBox 15">
              <a:extLst>
                <a:ext uri="{FF2B5EF4-FFF2-40B4-BE49-F238E27FC236}">
                  <a16:creationId xmlns:a16="http://schemas.microsoft.com/office/drawing/2014/main" id="{6CDAD833-220C-EC6D-CA75-8D622BBEB254}"/>
                </a:ext>
              </a:extLst>
            </p:cNvPr>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16" name="Group 16">
            <a:extLst>
              <a:ext uri="{FF2B5EF4-FFF2-40B4-BE49-F238E27FC236}">
                <a16:creationId xmlns:a16="http://schemas.microsoft.com/office/drawing/2014/main" id="{1C8C9044-AA83-47AC-AFD3-D0A723FF117A}"/>
              </a:ext>
            </a:extLst>
          </p:cNvPr>
          <p:cNvGrpSpPr/>
          <p:nvPr/>
        </p:nvGrpSpPr>
        <p:grpSpPr>
          <a:xfrm>
            <a:off x="17595856" y="1645777"/>
            <a:ext cx="285038" cy="285038"/>
            <a:chOff x="0" y="0"/>
            <a:chExt cx="812800" cy="812800"/>
          </a:xfrm>
        </p:grpSpPr>
        <p:sp>
          <p:nvSpPr>
            <p:cNvPr id="17" name="Freeform 17">
              <a:extLst>
                <a:ext uri="{FF2B5EF4-FFF2-40B4-BE49-F238E27FC236}">
                  <a16:creationId xmlns:a16="http://schemas.microsoft.com/office/drawing/2014/main" id="{D7818A3A-7945-6948-C92A-BF7D56E92E6D}"/>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a:ln cap="sq">
              <a:noFill/>
              <a:prstDash val="solid"/>
              <a:miter/>
            </a:ln>
          </p:spPr>
        </p:sp>
        <p:sp>
          <p:nvSpPr>
            <p:cNvPr id="18" name="TextBox 18">
              <a:extLst>
                <a:ext uri="{FF2B5EF4-FFF2-40B4-BE49-F238E27FC236}">
                  <a16:creationId xmlns:a16="http://schemas.microsoft.com/office/drawing/2014/main" id="{B477A7EC-5525-DB7E-9D19-BDDEE883041C}"/>
                </a:ext>
              </a:extLst>
            </p:cNvPr>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pic>
        <p:nvPicPr>
          <p:cNvPr id="22" name="Picture 21">
            <a:extLst>
              <a:ext uri="{FF2B5EF4-FFF2-40B4-BE49-F238E27FC236}">
                <a16:creationId xmlns:a16="http://schemas.microsoft.com/office/drawing/2014/main" id="{6A74EA09-FE1A-575E-C6C9-73743DAA3B0D}"/>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33998" y="2174871"/>
            <a:ext cx="11682472" cy="6416596"/>
          </a:xfrm>
          <a:prstGeom prst="rect">
            <a:avLst/>
          </a:prstGeom>
        </p:spPr>
      </p:pic>
      <p:sp>
        <p:nvSpPr>
          <p:cNvPr id="23" name="TextBox 22">
            <a:extLst>
              <a:ext uri="{FF2B5EF4-FFF2-40B4-BE49-F238E27FC236}">
                <a16:creationId xmlns:a16="http://schemas.microsoft.com/office/drawing/2014/main" id="{9EEA1CF7-4BA2-E9CC-436E-7EB6132632D0}"/>
              </a:ext>
            </a:extLst>
          </p:cNvPr>
          <p:cNvSpPr txBox="1"/>
          <p:nvPr/>
        </p:nvSpPr>
        <p:spPr>
          <a:xfrm>
            <a:off x="12182018" y="2996437"/>
            <a:ext cx="5096859" cy="4154984"/>
          </a:xfrm>
          <a:prstGeom prst="rect">
            <a:avLst/>
          </a:prstGeom>
          <a:noFill/>
        </p:spPr>
        <p:txBody>
          <a:bodyPr wrap="square" rtlCol="0">
            <a:spAutoFit/>
          </a:bodyPr>
          <a:lstStyle/>
          <a:p>
            <a:r>
              <a:rPr lang="en-US" sz="2400" dirty="0">
                <a:solidFill>
                  <a:schemeClr val="bg1"/>
                </a:solidFill>
              </a:rPr>
              <a:t>We trained our model using the following algorithms:</a:t>
            </a:r>
          </a:p>
          <a:p>
            <a:pPr marL="342900" indent="-342900">
              <a:buAutoNum type="arabicPeriod"/>
            </a:pPr>
            <a:r>
              <a:rPr lang="en-US" sz="2400" dirty="0">
                <a:solidFill>
                  <a:schemeClr val="bg1"/>
                </a:solidFill>
              </a:rPr>
              <a:t>Logistic Regression</a:t>
            </a:r>
          </a:p>
          <a:p>
            <a:pPr marL="342900" indent="-342900">
              <a:buAutoNum type="arabicPeriod"/>
            </a:pPr>
            <a:r>
              <a:rPr lang="en-US" sz="2400" dirty="0" err="1">
                <a:solidFill>
                  <a:schemeClr val="bg1"/>
                </a:solidFill>
              </a:rPr>
              <a:t>DecisionTree</a:t>
            </a:r>
            <a:r>
              <a:rPr lang="en-US" sz="2400" dirty="0">
                <a:solidFill>
                  <a:schemeClr val="bg1"/>
                </a:solidFill>
              </a:rPr>
              <a:t> Classifier</a:t>
            </a:r>
          </a:p>
          <a:p>
            <a:pPr marL="342900" indent="-342900">
              <a:buAutoNum type="arabicPeriod"/>
            </a:pPr>
            <a:r>
              <a:rPr lang="en-US" sz="2400" dirty="0" err="1">
                <a:solidFill>
                  <a:schemeClr val="bg1"/>
                </a:solidFill>
              </a:rPr>
              <a:t>RandomForest</a:t>
            </a:r>
            <a:r>
              <a:rPr lang="en-US" sz="2400" dirty="0">
                <a:solidFill>
                  <a:schemeClr val="bg1"/>
                </a:solidFill>
              </a:rPr>
              <a:t> Classifier</a:t>
            </a:r>
          </a:p>
          <a:p>
            <a:r>
              <a:rPr lang="en-US" sz="2400" dirty="0">
                <a:solidFill>
                  <a:schemeClr val="bg1"/>
                </a:solidFill>
              </a:rPr>
              <a:t> We performed </a:t>
            </a:r>
            <a:r>
              <a:rPr lang="en-US" sz="2400" dirty="0" err="1">
                <a:solidFill>
                  <a:schemeClr val="bg1"/>
                </a:solidFill>
              </a:rPr>
              <a:t>hypertuning</a:t>
            </a:r>
            <a:r>
              <a:rPr lang="en-US" sz="2400" dirty="0">
                <a:solidFill>
                  <a:schemeClr val="bg1"/>
                </a:solidFill>
              </a:rPr>
              <a:t> on our models and the best performing model was </a:t>
            </a:r>
            <a:r>
              <a:rPr lang="en-US" sz="2400" dirty="0" err="1">
                <a:solidFill>
                  <a:schemeClr val="bg1"/>
                </a:solidFill>
              </a:rPr>
              <a:t>RandomForest</a:t>
            </a:r>
            <a:r>
              <a:rPr lang="en-US" sz="2400" dirty="0">
                <a:solidFill>
                  <a:schemeClr val="bg1"/>
                </a:solidFill>
              </a:rPr>
              <a:t> Classifier</a:t>
            </a:r>
          </a:p>
          <a:p>
            <a:r>
              <a:rPr lang="en-US" sz="2400" dirty="0">
                <a:solidFill>
                  <a:schemeClr val="bg1"/>
                </a:solidFill>
              </a:rPr>
              <a:t> with 91% accuracy. (There is room for improvement in our model)</a:t>
            </a:r>
          </a:p>
          <a:p>
            <a:r>
              <a:rPr lang="en-US" sz="2400" dirty="0">
                <a:solidFill>
                  <a:schemeClr val="bg1"/>
                </a:solidFill>
              </a:rPr>
              <a:t>Model deployment still in progress</a:t>
            </a:r>
            <a:endParaRPr lang="en-IN" sz="2400" dirty="0">
              <a:solidFill>
                <a:schemeClr val="bg1"/>
              </a:solidFill>
            </a:endParaRPr>
          </a:p>
        </p:txBody>
      </p:sp>
    </p:spTree>
    <p:extLst>
      <p:ext uri="{BB962C8B-B14F-4D97-AF65-F5344CB8AC3E}">
        <p14:creationId xmlns:p14="http://schemas.microsoft.com/office/powerpoint/2010/main" val="10131319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795540" y="-1934984"/>
            <a:ext cx="18288000" cy="12869684"/>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5885" t="-35267" r="-29381"/>
            </a:stretch>
          </a:blipFill>
        </p:spPr>
      </p:sp>
      <p:sp>
        <p:nvSpPr>
          <p:cNvPr id="3" name="Freeform 3"/>
          <p:cNvSpPr/>
          <p:nvPr/>
        </p:nvSpPr>
        <p:spPr>
          <a:xfrm flipH="1">
            <a:off x="-6534623" y="-1934983"/>
            <a:ext cx="12039733" cy="15510123"/>
          </a:xfrm>
          <a:custGeom>
            <a:avLst/>
            <a:gdLst/>
            <a:ahLst/>
            <a:cxnLst/>
            <a:rect l="l" t="t" r="r" b="b"/>
            <a:pathLst>
              <a:path w="12039733" h="15510123">
                <a:moveTo>
                  <a:pt x="12039733" y="0"/>
                </a:moveTo>
                <a:lnTo>
                  <a:pt x="0" y="0"/>
                </a:lnTo>
                <a:lnTo>
                  <a:pt x="0" y="15510123"/>
                </a:lnTo>
                <a:lnTo>
                  <a:pt x="12039733" y="15510123"/>
                </a:lnTo>
                <a:lnTo>
                  <a:pt x="12039733"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4" name="Group 4"/>
          <p:cNvGrpSpPr/>
          <p:nvPr/>
        </p:nvGrpSpPr>
        <p:grpSpPr>
          <a:xfrm>
            <a:off x="-1295400" y="1532783"/>
            <a:ext cx="3675344" cy="4287295"/>
            <a:chOff x="0" y="0"/>
            <a:chExt cx="812800" cy="948133"/>
          </a:xfrm>
        </p:grpSpPr>
        <p:sp>
          <p:nvSpPr>
            <p:cNvPr id="5" name="Freeform 5"/>
            <p:cNvSpPr/>
            <p:nvPr/>
          </p:nvSpPr>
          <p:spPr>
            <a:xfrm>
              <a:off x="0" y="0"/>
              <a:ext cx="812800" cy="948133"/>
            </a:xfrm>
            <a:custGeom>
              <a:avLst/>
              <a:gdLst/>
              <a:ahLst/>
              <a:cxnLst/>
              <a:rect l="l" t="t" r="r" b="b"/>
              <a:pathLst>
                <a:path w="812800" h="948133">
                  <a:moveTo>
                    <a:pt x="406400" y="0"/>
                  </a:moveTo>
                  <a:cubicBezTo>
                    <a:pt x="181951" y="0"/>
                    <a:pt x="0" y="212247"/>
                    <a:pt x="0" y="474066"/>
                  </a:cubicBezTo>
                  <a:cubicBezTo>
                    <a:pt x="0" y="735886"/>
                    <a:pt x="181951" y="948133"/>
                    <a:pt x="406400" y="948133"/>
                  </a:cubicBezTo>
                  <a:cubicBezTo>
                    <a:pt x="630849" y="948133"/>
                    <a:pt x="812800" y="735886"/>
                    <a:pt x="812800" y="474066"/>
                  </a:cubicBezTo>
                  <a:cubicBezTo>
                    <a:pt x="812800" y="212247"/>
                    <a:pt x="630849" y="0"/>
                    <a:pt x="406400" y="0"/>
                  </a:cubicBezTo>
                  <a:close/>
                </a:path>
              </a:pathLst>
            </a:custGeom>
            <a:blipFill>
              <a:blip r:embed="rId5"/>
              <a:stretch>
                <a:fillRect l="-37542" r="-37542"/>
              </a:stretch>
            </a:blipFill>
            <a:ln w="171450" cap="sq">
              <a:solidFill>
                <a:srgbClr val="FFFFFF"/>
              </a:solidFill>
              <a:prstDash val="solid"/>
              <a:miter/>
            </a:ln>
          </p:spPr>
        </p:sp>
      </p:grpSp>
      <p:sp>
        <p:nvSpPr>
          <p:cNvPr id="6" name="TextBox 6"/>
          <p:cNvSpPr txBox="1"/>
          <p:nvPr/>
        </p:nvSpPr>
        <p:spPr>
          <a:xfrm>
            <a:off x="4789240" y="140532"/>
            <a:ext cx="9404770" cy="1104900"/>
          </a:xfrm>
          <a:prstGeom prst="rect">
            <a:avLst/>
          </a:prstGeom>
        </p:spPr>
        <p:txBody>
          <a:bodyPr lIns="0" tIns="0" rIns="0" bIns="0" rtlCol="0" anchor="t">
            <a:spAutoFit/>
          </a:bodyPr>
          <a:lstStyle/>
          <a:p>
            <a:pPr algn="l">
              <a:lnSpc>
                <a:spcPts val="8400"/>
              </a:lnSpc>
            </a:pPr>
            <a:r>
              <a:rPr lang="en-US" sz="8000" b="1" dirty="0">
                <a:solidFill>
                  <a:srgbClr val="0665BE"/>
                </a:solidFill>
                <a:latin typeface="Gordita Bold"/>
                <a:ea typeface="Gordita Bold"/>
                <a:cs typeface="Gordita Bold"/>
                <a:sym typeface="Gordita Bold"/>
              </a:rPr>
              <a:t>Recommendation</a:t>
            </a:r>
          </a:p>
        </p:txBody>
      </p:sp>
      <p:sp>
        <p:nvSpPr>
          <p:cNvPr id="7" name="TextBox 7"/>
          <p:cNvSpPr txBox="1"/>
          <p:nvPr/>
        </p:nvSpPr>
        <p:spPr>
          <a:xfrm>
            <a:off x="10748875" y="6645555"/>
            <a:ext cx="2321615" cy="1590675"/>
          </a:xfrm>
          <a:prstGeom prst="rect">
            <a:avLst/>
          </a:prstGeom>
        </p:spPr>
        <p:txBody>
          <a:bodyPr lIns="0" tIns="0" rIns="0" bIns="0" rtlCol="0" anchor="t">
            <a:spAutoFit/>
          </a:bodyPr>
          <a:lstStyle/>
          <a:p>
            <a:pPr algn="ctr">
              <a:lnSpc>
                <a:spcPts val="2100"/>
              </a:lnSpc>
              <a:spcBef>
                <a:spcPct val="0"/>
              </a:spcBef>
            </a:pPr>
            <a:r>
              <a:rPr lang="en-US" sz="1500">
                <a:solidFill>
                  <a:srgbClr val="FFFFFF"/>
                </a:solidFill>
                <a:latin typeface="Gordita"/>
                <a:ea typeface="Gordita"/>
                <a:cs typeface="Gordita"/>
                <a:sym typeface="Gordita"/>
              </a:rPr>
              <a:t>Lorem ipsum dolor sit amet, consectetur adipiscing elit, sed do eiusmod tempor incididunt ut labore et dolore magna aliqua. </a:t>
            </a:r>
          </a:p>
        </p:txBody>
      </p:sp>
      <p:sp>
        <p:nvSpPr>
          <p:cNvPr id="8" name="TextBox 8"/>
          <p:cNvSpPr txBox="1"/>
          <p:nvPr/>
        </p:nvSpPr>
        <p:spPr>
          <a:xfrm>
            <a:off x="14417512" y="6634328"/>
            <a:ext cx="2306145" cy="1590675"/>
          </a:xfrm>
          <a:prstGeom prst="rect">
            <a:avLst/>
          </a:prstGeom>
        </p:spPr>
        <p:txBody>
          <a:bodyPr lIns="0" tIns="0" rIns="0" bIns="0" rtlCol="0" anchor="t">
            <a:spAutoFit/>
          </a:bodyPr>
          <a:lstStyle/>
          <a:p>
            <a:pPr algn="ctr">
              <a:lnSpc>
                <a:spcPts val="2100"/>
              </a:lnSpc>
              <a:spcBef>
                <a:spcPct val="0"/>
              </a:spcBef>
            </a:pPr>
            <a:r>
              <a:rPr lang="en-US" sz="1500">
                <a:solidFill>
                  <a:srgbClr val="FFFFFF"/>
                </a:solidFill>
                <a:latin typeface="Gordita"/>
                <a:ea typeface="Gordita"/>
                <a:cs typeface="Gordita"/>
                <a:sym typeface="Gordita"/>
              </a:rPr>
              <a:t>Lorem ipsum dolor sit amet, consectetur adipiscing elit, sed do eiusmod tempor incididunt ut labore et dolore magna aliqua.</a:t>
            </a:r>
          </a:p>
        </p:txBody>
      </p:sp>
      <p:grpSp>
        <p:nvGrpSpPr>
          <p:cNvPr id="9" name="Group 9"/>
          <p:cNvGrpSpPr/>
          <p:nvPr/>
        </p:nvGrpSpPr>
        <p:grpSpPr>
          <a:xfrm>
            <a:off x="1066788" y="5095070"/>
            <a:ext cx="175978" cy="175978"/>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a:ln cap="sq">
              <a:noFill/>
              <a:prstDash val="solid"/>
              <a:miter/>
            </a:ln>
          </p:spPr>
        </p:sp>
        <p:sp>
          <p:nvSpPr>
            <p:cNvPr id="11" name="TextBox 11"/>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sp>
        <p:nvSpPr>
          <p:cNvPr id="12" name="TextBox 12"/>
          <p:cNvSpPr txBox="1"/>
          <p:nvPr/>
        </p:nvSpPr>
        <p:spPr>
          <a:xfrm>
            <a:off x="2289574" y="1257300"/>
            <a:ext cx="14404103" cy="7201972"/>
          </a:xfrm>
          <a:prstGeom prst="rect">
            <a:avLst/>
          </a:prstGeom>
        </p:spPr>
        <p:txBody>
          <a:bodyPr lIns="0" tIns="0" rIns="0" bIns="0" rtlCol="0" anchor="t">
            <a:spAutoFit/>
          </a:bodyPr>
          <a:lstStyle/>
          <a:p>
            <a:pPr marL="0" marR="0">
              <a:spcAft>
                <a:spcPts val="800"/>
              </a:spcAft>
              <a:buNone/>
            </a:pPr>
            <a:r>
              <a:rPr lang="en-US" sz="2400" b="1" kern="100" dirty="0">
                <a:effectLst/>
                <a:latin typeface="Calibri" panose="020F0502020204030204" pitchFamily="34" charset="0"/>
                <a:ea typeface="Calibri" panose="020F0502020204030204" pitchFamily="34" charset="0"/>
                <a:cs typeface="Times New Roman" panose="02020603050405020304" pitchFamily="18" charset="0"/>
              </a:rPr>
              <a:t>Short-Term Recommendations:</a:t>
            </a:r>
            <a:endParaRPr lang="en-US" sz="24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Aft>
                <a:spcPts val="800"/>
              </a:spcAft>
              <a:buSzPts val="1000"/>
              <a:buFont typeface="Symbol" panose="05050102010706020507" pitchFamily="18" charset="2"/>
              <a:buChar char=""/>
              <a:tabLst>
                <a:tab pos="457200" algn="l"/>
              </a:tabLst>
            </a:pPr>
            <a:r>
              <a:rPr lang="en-US" sz="2400" b="1" kern="100" dirty="0">
                <a:latin typeface="Calibri" panose="020F0502020204030204" pitchFamily="34" charset="0"/>
                <a:ea typeface="Calibri" panose="020F0502020204030204" pitchFamily="34" charset="0"/>
                <a:cs typeface="Times New Roman" panose="02020603050405020304" pitchFamily="18" charset="0"/>
              </a:rPr>
              <a:t>Organizing </a:t>
            </a:r>
            <a:r>
              <a:rPr lang="en-US" sz="2400" b="1" kern="100" dirty="0">
                <a:effectLst/>
                <a:latin typeface="Calibri" panose="020F0502020204030204" pitchFamily="34" charset="0"/>
                <a:ea typeface="Calibri" panose="020F0502020204030204" pitchFamily="34" charset="0"/>
                <a:cs typeface="Times New Roman" panose="02020603050405020304" pitchFamily="18" charset="0"/>
              </a:rPr>
              <a:t>Outreach: </a:t>
            </a:r>
            <a:r>
              <a:rPr lang="en-US" sz="2400" dirty="0"/>
              <a:t>Build on existing community initiatives such as outreach programs organized by churches and NGOs in Nigeria that offer free medical tests and medications to rapidly increase access to early detection and care.</a:t>
            </a:r>
          </a:p>
          <a:p>
            <a:pPr marR="0" lvl="0">
              <a:spcAft>
                <a:spcPts val="800"/>
              </a:spcAft>
              <a:buSzPts val="1000"/>
              <a:tabLst>
                <a:tab pos="457200" algn="l"/>
              </a:tabLst>
            </a:pPr>
            <a:endParaRPr lang="en-US" sz="2400" dirty="0"/>
          </a:p>
          <a:p>
            <a:pPr marL="342900" marR="0" lvl="0" indent="-342900">
              <a:spcAft>
                <a:spcPts val="800"/>
              </a:spcAft>
              <a:buSzPts val="1000"/>
              <a:buFont typeface="Symbol" panose="05050102010706020507" pitchFamily="18" charset="2"/>
              <a:buChar char=""/>
              <a:tabLst>
                <a:tab pos="457200" algn="l"/>
              </a:tabLst>
            </a:pPr>
            <a:r>
              <a:rPr lang="en-US" sz="2400" kern="100" dirty="0">
                <a:effectLst/>
                <a:latin typeface="Calibri" panose="020F0502020204030204" pitchFamily="34" charset="0"/>
                <a:ea typeface="Calibri" panose="020F0502020204030204" pitchFamily="34" charset="0"/>
                <a:cs typeface="Times New Roman" panose="02020603050405020304" pitchFamily="18" charset="0"/>
              </a:rPr>
              <a:t>Launch community-based blood pressure and chronic disease screenings, especially targeting high-risk groups (those with poor/fair health ratings, obesity, sedentary lifestyles, or mobility challenges).</a:t>
            </a:r>
          </a:p>
          <a:p>
            <a:pPr marR="0" lvl="1">
              <a:spcAft>
                <a:spcPts val="800"/>
              </a:spcAft>
              <a:buSzPts val="1000"/>
              <a:tabLst>
                <a:tab pos="914400" algn="l"/>
              </a:tabLst>
            </a:pPr>
            <a:endParaRPr lang="en-US" sz="24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Aft>
                <a:spcPts val="800"/>
              </a:spcAft>
              <a:buSzPts val="1000"/>
              <a:buFont typeface="Symbol" panose="05050102010706020507" pitchFamily="18" charset="2"/>
              <a:buChar char=""/>
              <a:tabLst>
                <a:tab pos="457200" algn="l"/>
              </a:tabLst>
            </a:pPr>
            <a:r>
              <a:rPr lang="en-US" sz="2400" b="1" kern="100" dirty="0">
                <a:effectLst/>
                <a:latin typeface="Calibri" panose="020F0502020204030204" pitchFamily="34" charset="0"/>
                <a:ea typeface="Calibri" panose="020F0502020204030204" pitchFamily="34" charset="0"/>
                <a:cs typeface="Times New Roman" panose="02020603050405020304" pitchFamily="18" charset="0"/>
              </a:rPr>
              <a:t>Focused Lifestyle Interventions:</a:t>
            </a:r>
            <a:endParaRPr lang="en-US" sz="24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spcAft>
                <a:spcPts val="800"/>
              </a:spcAft>
              <a:buSzPts val="1000"/>
              <a:buFont typeface="Courier New" panose="02070309020205020404" pitchFamily="49" charset="0"/>
              <a:buChar char="o"/>
              <a:tabLst>
                <a:tab pos="914400" algn="l"/>
              </a:tabLst>
            </a:pPr>
            <a:r>
              <a:rPr lang="en-US" sz="2400" kern="100" dirty="0">
                <a:effectLst/>
                <a:latin typeface="Calibri" panose="020F0502020204030204" pitchFamily="34" charset="0"/>
                <a:ea typeface="Calibri" panose="020F0502020204030204" pitchFamily="34" charset="0"/>
                <a:cs typeface="Times New Roman" panose="02020603050405020304" pitchFamily="18" charset="0"/>
              </a:rPr>
              <a:t>Provide immediate resources for weight management, including exercise programs and nutritional counseling.</a:t>
            </a:r>
          </a:p>
          <a:p>
            <a:pPr marL="742950" marR="0" lvl="1" indent="-285750">
              <a:spcAft>
                <a:spcPts val="800"/>
              </a:spcAft>
              <a:buSzPts val="1000"/>
              <a:buFont typeface="Courier New" panose="02070309020205020404" pitchFamily="49" charset="0"/>
              <a:buChar char="o"/>
              <a:tabLst>
                <a:tab pos="914400" algn="l"/>
              </a:tabLst>
            </a:pPr>
            <a:r>
              <a:rPr lang="en-US" sz="2400" kern="100" dirty="0">
                <a:effectLst/>
                <a:latin typeface="Calibri" panose="020F0502020204030204" pitchFamily="34" charset="0"/>
                <a:ea typeface="Calibri" panose="020F0502020204030204" pitchFamily="34" charset="0"/>
                <a:cs typeface="Times New Roman" panose="02020603050405020304" pitchFamily="18" charset="0"/>
              </a:rPr>
              <a:t>Roll out smoking cessation initiatives and brief intervention programs for individuals with poor health indicators.</a:t>
            </a:r>
          </a:p>
          <a:p>
            <a:pPr marL="342900" marR="0" lvl="0" indent="-342900">
              <a:spcAft>
                <a:spcPts val="800"/>
              </a:spcAft>
              <a:buSzPts val="1000"/>
              <a:buFont typeface="Symbol" panose="05050102010706020507" pitchFamily="18" charset="2"/>
              <a:buChar char=""/>
              <a:tabLst>
                <a:tab pos="457200" algn="l"/>
              </a:tabLst>
            </a:pPr>
            <a:r>
              <a:rPr lang="en-US" sz="2400" b="1" kern="100" dirty="0">
                <a:effectLst/>
                <a:latin typeface="Calibri" panose="020F0502020204030204" pitchFamily="34" charset="0"/>
                <a:ea typeface="Calibri" panose="020F0502020204030204" pitchFamily="34" charset="0"/>
                <a:cs typeface="Times New Roman" panose="02020603050405020304" pitchFamily="18" charset="0"/>
              </a:rPr>
              <a:t>Tailored Messaging for Specific Demographics:</a:t>
            </a:r>
            <a:endParaRPr lang="en-US" sz="24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spcAft>
                <a:spcPts val="800"/>
              </a:spcAft>
              <a:buSzPts val="1000"/>
              <a:buFont typeface="Courier New" panose="02070309020205020404" pitchFamily="49" charset="0"/>
              <a:buChar char="o"/>
              <a:tabLst>
                <a:tab pos="914400" algn="l"/>
              </a:tabLst>
            </a:pPr>
            <a:r>
              <a:rPr lang="en-US" sz="2400" kern="100" dirty="0">
                <a:effectLst/>
                <a:latin typeface="Calibri" panose="020F0502020204030204" pitchFamily="34" charset="0"/>
                <a:ea typeface="Calibri" panose="020F0502020204030204" pitchFamily="34" charset="0"/>
                <a:cs typeface="Times New Roman" panose="02020603050405020304" pitchFamily="18" charset="0"/>
              </a:rPr>
              <a:t>Deploy tribe-specific (e.g., for Tiv and Yoruba populations) to increase early detection and intervention. This can be achieved by </a:t>
            </a:r>
            <a:r>
              <a:rPr lang="en-US" sz="2400" dirty="0"/>
              <a:t>collaborating with local leaders and religious institutions to host free blood pressure screenings and educational sessions delivered in native languages. Use culturally relevant messaging and visuals that resonate with the community.</a:t>
            </a:r>
            <a:endParaRPr lang="en-US" sz="2799" dirty="0">
              <a:solidFill>
                <a:srgbClr val="100F0D"/>
              </a:solidFill>
              <a:latin typeface="Poppins"/>
              <a:ea typeface="Poppins"/>
              <a:cs typeface="Poppins"/>
              <a:sym typeface="Poppins"/>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2CAFFC-2452-1210-6368-DF5AF9ED8ABB}"/>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84040869-369A-974F-52BE-5B7819D466CF}"/>
              </a:ext>
            </a:extLst>
          </p:cNvPr>
          <p:cNvSpPr/>
          <p:nvPr/>
        </p:nvSpPr>
        <p:spPr>
          <a:xfrm>
            <a:off x="715159" y="-1934985"/>
            <a:ext cx="18288000" cy="12869684"/>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5885" t="-35267" r="-29381"/>
            </a:stretch>
          </a:blipFill>
        </p:spPr>
      </p:sp>
      <p:sp>
        <p:nvSpPr>
          <p:cNvPr id="3" name="Freeform 3">
            <a:extLst>
              <a:ext uri="{FF2B5EF4-FFF2-40B4-BE49-F238E27FC236}">
                <a16:creationId xmlns:a16="http://schemas.microsoft.com/office/drawing/2014/main" id="{89570263-08F9-F90B-91AA-9A08848E3CAD}"/>
              </a:ext>
            </a:extLst>
          </p:cNvPr>
          <p:cNvSpPr/>
          <p:nvPr/>
        </p:nvSpPr>
        <p:spPr>
          <a:xfrm flipH="1">
            <a:off x="-6534623" y="-1934983"/>
            <a:ext cx="12039733" cy="15510123"/>
          </a:xfrm>
          <a:custGeom>
            <a:avLst/>
            <a:gdLst/>
            <a:ahLst/>
            <a:cxnLst/>
            <a:rect l="l" t="t" r="r" b="b"/>
            <a:pathLst>
              <a:path w="12039733" h="15510123">
                <a:moveTo>
                  <a:pt x="12039733" y="0"/>
                </a:moveTo>
                <a:lnTo>
                  <a:pt x="0" y="0"/>
                </a:lnTo>
                <a:lnTo>
                  <a:pt x="0" y="15510123"/>
                </a:lnTo>
                <a:lnTo>
                  <a:pt x="12039733" y="15510123"/>
                </a:lnTo>
                <a:lnTo>
                  <a:pt x="12039733"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4" name="Group 4">
            <a:extLst>
              <a:ext uri="{FF2B5EF4-FFF2-40B4-BE49-F238E27FC236}">
                <a16:creationId xmlns:a16="http://schemas.microsoft.com/office/drawing/2014/main" id="{3D257FC2-6D14-11C6-EB0B-E34BE76458BA}"/>
              </a:ext>
            </a:extLst>
          </p:cNvPr>
          <p:cNvGrpSpPr/>
          <p:nvPr/>
        </p:nvGrpSpPr>
        <p:grpSpPr>
          <a:xfrm>
            <a:off x="-3441313" y="1257300"/>
            <a:ext cx="3675344" cy="4287295"/>
            <a:chOff x="0" y="0"/>
            <a:chExt cx="812800" cy="948133"/>
          </a:xfrm>
        </p:grpSpPr>
        <p:sp>
          <p:nvSpPr>
            <p:cNvPr id="5" name="Freeform 5">
              <a:extLst>
                <a:ext uri="{FF2B5EF4-FFF2-40B4-BE49-F238E27FC236}">
                  <a16:creationId xmlns:a16="http://schemas.microsoft.com/office/drawing/2014/main" id="{58491117-2619-62E2-C8D9-902FC3AB1DBC}"/>
                </a:ext>
              </a:extLst>
            </p:cNvPr>
            <p:cNvSpPr/>
            <p:nvPr/>
          </p:nvSpPr>
          <p:spPr>
            <a:xfrm>
              <a:off x="0" y="0"/>
              <a:ext cx="812800" cy="948133"/>
            </a:xfrm>
            <a:custGeom>
              <a:avLst/>
              <a:gdLst/>
              <a:ahLst/>
              <a:cxnLst/>
              <a:rect l="l" t="t" r="r" b="b"/>
              <a:pathLst>
                <a:path w="812800" h="948133">
                  <a:moveTo>
                    <a:pt x="406400" y="0"/>
                  </a:moveTo>
                  <a:cubicBezTo>
                    <a:pt x="181951" y="0"/>
                    <a:pt x="0" y="212247"/>
                    <a:pt x="0" y="474066"/>
                  </a:cubicBezTo>
                  <a:cubicBezTo>
                    <a:pt x="0" y="735886"/>
                    <a:pt x="181951" y="948133"/>
                    <a:pt x="406400" y="948133"/>
                  </a:cubicBezTo>
                  <a:cubicBezTo>
                    <a:pt x="630849" y="948133"/>
                    <a:pt x="812800" y="735886"/>
                    <a:pt x="812800" y="474066"/>
                  </a:cubicBezTo>
                  <a:cubicBezTo>
                    <a:pt x="812800" y="212247"/>
                    <a:pt x="630849" y="0"/>
                    <a:pt x="406400" y="0"/>
                  </a:cubicBezTo>
                  <a:close/>
                </a:path>
              </a:pathLst>
            </a:custGeom>
            <a:blipFill>
              <a:blip r:embed="rId5"/>
              <a:stretch>
                <a:fillRect l="-37542" r="-37542"/>
              </a:stretch>
            </a:blipFill>
            <a:ln w="171450" cap="sq">
              <a:solidFill>
                <a:srgbClr val="FFFFFF"/>
              </a:solidFill>
              <a:prstDash val="solid"/>
              <a:miter/>
            </a:ln>
          </p:spPr>
        </p:sp>
      </p:grpSp>
      <p:sp>
        <p:nvSpPr>
          <p:cNvPr id="6" name="TextBox 6">
            <a:extLst>
              <a:ext uri="{FF2B5EF4-FFF2-40B4-BE49-F238E27FC236}">
                <a16:creationId xmlns:a16="http://schemas.microsoft.com/office/drawing/2014/main" id="{7B4B03E5-50EE-0FD0-403D-DC15CF5F290C}"/>
              </a:ext>
            </a:extLst>
          </p:cNvPr>
          <p:cNvSpPr txBox="1"/>
          <p:nvPr/>
        </p:nvSpPr>
        <p:spPr>
          <a:xfrm>
            <a:off x="5638800" y="101818"/>
            <a:ext cx="9404770" cy="1104900"/>
          </a:xfrm>
          <a:prstGeom prst="rect">
            <a:avLst/>
          </a:prstGeom>
        </p:spPr>
        <p:txBody>
          <a:bodyPr lIns="0" tIns="0" rIns="0" bIns="0" rtlCol="0" anchor="t">
            <a:spAutoFit/>
          </a:bodyPr>
          <a:lstStyle/>
          <a:p>
            <a:pPr algn="l">
              <a:lnSpc>
                <a:spcPts val="8400"/>
              </a:lnSpc>
            </a:pPr>
            <a:r>
              <a:rPr lang="en-US" sz="8000" b="1" dirty="0">
                <a:solidFill>
                  <a:srgbClr val="0665BE"/>
                </a:solidFill>
                <a:latin typeface="Gordita Bold"/>
                <a:ea typeface="Gordita Bold"/>
                <a:cs typeface="Gordita Bold"/>
                <a:sym typeface="Gordita Bold"/>
              </a:rPr>
              <a:t>Recommendation</a:t>
            </a:r>
          </a:p>
        </p:txBody>
      </p:sp>
      <p:sp>
        <p:nvSpPr>
          <p:cNvPr id="7" name="TextBox 7">
            <a:extLst>
              <a:ext uri="{FF2B5EF4-FFF2-40B4-BE49-F238E27FC236}">
                <a16:creationId xmlns:a16="http://schemas.microsoft.com/office/drawing/2014/main" id="{6E0477EE-7ECA-1F0D-01C1-B63FB6191868}"/>
              </a:ext>
            </a:extLst>
          </p:cNvPr>
          <p:cNvSpPr txBox="1"/>
          <p:nvPr/>
        </p:nvSpPr>
        <p:spPr>
          <a:xfrm>
            <a:off x="10748875" y="6645555"/>
            <a:ext cx="2321615" cy="1590675"/>
          </a:xfrm>
          <a:prstGeom prst="rect">
            <a:avLst/>
          </a:prstGeom>
        </p:spPr>
        <p:txBody>
          <a:bodyPr lIns="0" tIns="0" rIns="0" bIns="0" rtlCol="0" anchor="t">
            <a:spAutoFit/>
          </a:bodyPr>
          <a:lstStyle/>
          <a:p>
            <a:pPr algn="ctr">
              <a:lnSpc>
                <a:spcPts val="2100"/>
              </a:lnSpc>
              <a:spcBef>
                <a:spcPct val="0"/>
              </a:spcBef>
            </a:pPr>
            <a:r>
              <a:rPr lang="en-US" sz="1500">
                <a:solidFill>
                  <a:srgbClr val="FFFFFF"/>
                </a:solidFill>
                <a:latin typeface="Gordita"/>
                <a:ea typeface="Gordita"/>
                <a:cs typeface="Gordita"/>
                <a:sym typeface="Gordita"/>
              </a:rPr>
              <a:t>Lorem ipsum dolor sit amet, consectetur adipiscing elit, sed do eiusmod tempor incididunt ut labore et dolore magna aliqua. </a:t>
            </a:r>
          </a:p>
        </p:txBody>
      </p:sp>
      <p:sp>
        <p:nvSpPr>
          <p:cNvPr id="8" name="TextBox 8">
            <a:extLst>
              <a:ext uri="{FF2B5EF4-FFF2-40B4-BE49-F238E27FC236}">
                <a16:creationId xmlns:a16="http://schemas.microsoft.com/office/drawing/2014/main" id="{B8C11093-2E5C-A025-5515-DEEF62C7E7B6}"/>
              </a:ext>
            </a:extLst>
          </p:cNvPr>
          <p:cNvSpPr txBox="1"/>
          <p:nvPr/>
        </p:nvSpPr>
        <p:spPr>
          <a:xfrm>
            <a:off x="14417512" y="6634328"/>
            <a:ext cx="2306145" cy="1590675"/>
          </a:xfrm>
          <a:prstGeom prst="rect">
            <a:avLst/>
          </a:prstGeom>
        </p:spPr>
        <p:txBody>
          <a:bodyPr lIns="0" tIns="0" rIns="0" bIns="0" rtlCol="0" anchor="t">
            <a:spAutoFit/>
          </a:bodyPr>
          <a:lstStyle/>
          <a:p>
            <a:pPr algn="ctr">
              <a:lnSpc>
                <a:spcPts val="2100"/>
              </a:lnSpc>
              <a:spcBef>
                <a:spcPct val="0"/>
              </a:spcBef>
            </a:pPr>
            <a:r>
              <a:rPr lang="en-US" sz="1500">
                <a:solidFill>
                  <a:srgbClr val="FFFFFF"/>
                </a:solidFill>
                <a:latin typeface="Gordita"/>
                <a:ea typeface="Gordita"/>
                <a:cs typeface="Gordita"/>
                <a:sym typeface="Gordita"/>
              </a:rPr>
              <a:t>Lorem ipsum dolor sit amet, consectetur adipiscing elit, sed do eiusmod tempor incididunt ut labore et dolore magna aliqua.</a:t>
            </a:r>
          </a:p>
        </p:txBody>
      </p:sp>
      <p:grpSp>
        <p:nvGrpSpPr>
          <p:cNvPr id="9" name="Group 9">
            <a:extLst>
              <a:ext uri="{FF2B5EF4-FFF2-40B4-BE49-F238E27FC236}">
                <a16:creationId xmlns:a16="http://schemas.microsoft.com/office/drawing/2014/main" id="{86C53C71-2340-F54A-77D7-6977242F1C90}"/>
              </a:ext>
            </a:extLst>
          </p:cNvPr>
          <p:cNvGrpSpPr/>
          <p:nvPr/>
        </p:nvGrpSpPr>
        <p:grpSpPr>
          <a:xfrm>
            <a:off x="1066788" y="5095070"/>
            <a:ext cx="175978" cy="175978"/>
            <a:chOff x="0" y="0"/>
            <a:chExt cx="812800" cy="812800"/>
          </a:xfrm>
        </p:grpSpPr>
        <p:sp>
          <p:nvSpPr>
            <p:cNvPr id="10" name="Freeform 10">
              <a:extLst>
                <a:ext uri="{FF2B5EF4-FFF2-40B4-BE49-F238E27FC236}">
                  <a16:creationId xmlns:a16="http://schemas.microsoft.com/office/drawing/2014/main" id="{B0297A64-B437-018E-ABD2-9F37448D5356}"/>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a:ln cap="sq">
              <a:noFill/>
              <a:prstDash val="solid"/>
              <a:miter/>
            </a:ln>
          </p:spPr>
        </p:sp>
        <p:sp>
          <p:nvSpPr>
            <p:cNvPr id="11" name="TextBox 11">
              <a:extLst>
                <a:ext uri="{FF2B5EF4-FFF2-40B4-BE49-F238E27FC236}">
                  <a16:creationId xmlns:a16="http://schemas.microsoft.com/office/drawing/2014/main" id="{76C8695B-0E0A-9C55-42D2-6C2F3B21D039}"/>
                </a:ext>
              </a:extLst>
            </p:cNvPr>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sp>
        <p:nvSpPr>
          <p:cNvPr id="12" name="TextBox 12">
            <a:extLst>
              <a:ext uri="{FF2B5EF4-FFF2-40B4-BE49-F238E27FC236}">
                <a16:creationId xmlns:a16="http://schemas.microsoft.com/office/drawing/2014/main" id="{163F953A-CBE3-F785-4B7D-D38BC85EB271}"/>
              </a:ext>
            </a:extLst>
          </p:cNvPr>
          <p:cNvSpPr txBox="1"/>
          <p:nvPr/>
        </p:nvSpPr>
        <p:spPr>
          <a:xfrm>
            <a:off x="1066788" y="788867"/>
            <a:ext cx="17141264" cy="8063426"/>
          </a:xfrm>
          <a:prstGeom prst="rect">
            <a:avLst/>
          </a:prstGeom>
        </p:spPr>
        <p:txBody>
          <a:bodyPr wrap="square" lIns="0" tIns="0" rIns="0" bIns="0" rtlCol="0" anchor="t">
            <a:spAutoFit/>
          </a:bodyPr>
          <a:lstStyle/>
          <a:p>
            <a:pPr marL="0" marR="0">
              <a:spcAft>
                <a:spcPts val="800"/>
              </a:spcAft>
              <a:buNone/>
            </a:pPr>
            <a:r>
              <a:rPr lang="en-US" sz="2400" b="1" kern="100" dirty="0">
                <a:latin typeface="Calibri" panose="020F0502020204030204" pitchFamily="34" charset="0"/>
                <a:ea typeface="Calibri" panose="020F0502020204030204" pitchFamily="34" charset="0"/>
                <a:cs typeface="Times New Roman" panose="02020603050405020304" pitchFamily="18" charset="0"/>
              </a:rPr>
              <a:t>Long</a:t>
            </a:r>
            <a:r>
              <a:rPr lang="en-US" sz="2400" b="1" kern="100" dirty="0">
                <a:effectLst/>
                <a:latin typeface="Calibri" panose="020F0502020204030204" pitchFamily="34" charset="0"/>
                <a:ea typeface="Calibri" panose="020F0502020204030204" pitchFamily="34" charset="0"/>
                <a:cs typeface="Times New Roman" panose="02020603050405020304" pitchFamily="18" charset="0"/>
              </a:rPr>
              <a:t>-Term Recommendations:</a:t>
            </a:r>
            <a:endParaRPr lang="en-US" sz="24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15000"/>
              </a:lnSpc>
              <a:spcAft>
                <a:spcPts val="800"/>
              </a:spcAft>
              <a:buSzPts val="1000"/>
              <a:buFont typeface="Symbol" panose="05050102010706020507" pitchFamily="18" charset="2"/>
              <a:buChar char=""/>
              <a:tabLst>
                <a:tab pos="457200" algn="l"/>
              </a:tabLst>
            </a:pPr>
            <a:r>
              <a:rPr lang="en-US" sz="2400" kern="100" dirty="0">
                <a:effectLst/>
                <a:latin typeface="Calibri" panose="020F0502020204030204" pitchFamily="34" charset="0"/>
                <a:ea typeface="Calibri" panose="020F0502020204030204" pitchFamily="34" charset="0"/>
                <a:cs typeface="Times New Roman" panose="02020603050405020304" pitchFamily="18" charset="0"/>
              </a:rPr>
              <a:t>Create lasting healthcare programs in local communities that encourage regular check-ups, routine screenings, and ongoing health education. This means setting up systems where people can easily access preventive care without needing to travel far.</a:t>
            </a:r>
          </a:p>
          <a:p>
            <a:pPr marR="0" lvl="0">
              <a:lnSpc>
                <a:spcPct val="115000"/>
              </a:lnSpc>
              <a:spcAft>
                <a:spcPts val="800"/>
              </a:spcAft>
              <a:buSzPts val="1000"/>
              <a:tabLst>
                <a:tab pos="457200" algn="l"/>
              </a:tabLst>
            </a:pPr>
            <a:endParaRPr lang="en-US" sz="24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15000"/>
              </a:lnSpc>
              <a:spcAft>
                <a:spcPts val="800"/>
              </a:spcAft>
              <a:buSzPts val="1000"/>
              <a:buFont typeface="Symbol" panose="05050102010706020507" pitchFamily="18" charset="2"/>
              <a:buChar char=""/>
              <a:tabLst>
                <a:tab pos="457200" algn="l"/>
              </a:tabLst>
            </a:pPr>
            <a:r>
              <a:rPr lang="en-US" sz="2400" kern="100" dirty="0">
                <a:effectLst/>
                <a:latin typeface="Calibri" panose="020F0502020204030204" pitchFamily="34" charset="0"/>
                <a:ea typeface="Calibri" panose="020F0502020204030204" pitchFamily="34" charset="0"/>
                <a:cs typeface="Times New Roman" panose="02020603050405020304" pitchFamily="18" charset="0"/>
              </a:rPr>
              <a:t>Develop programs that not only focus on physical health but also on improving mental well-being and sleep habits. Recognizing that stress, poor sleep, and mental health issues contribute to chronic diseases, these programs should help people manage all aspects of their health.</a:t>
            </a:r>
          </a:p>
          <a:p>
            <a:pPr marR="0" lvl="0">
              <a:lnSpc>
                <a:spcPct val="115000"/>
              </a:lnSpc>
              <a:spcAft>
                <a:spcPts val="800"/>
              </a:spcAft>
              <a:buSzPts val="1000"/>
              <a:tabLst>
                <a:tab pos="457200" algn="l"/>
              </a:tabLst>
            </a:pPr>
            <a:endParaRPr lang="en-US" sz="24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15000"/>
              </a:lnSpc>
              <a:spcAft>
                <a:spcPts val="800"/>
              </a:spcAft>
              <a:buSzPts val="1000"/>
              <a:buFont typeface="Symbol" panose="05050102010706020507" pitchFamily="18" charset="2"/>
              <a:buChar char=""/>
              <a:tabLst>
                <a:tab pos="457200" algn="l"/>
              </a:tabLst>
            </a:pPr>
            <a:r>
              <a:rPr lang="en-US" sz="2400" b="1" kern="100" dirty="0">
                <a:effectLst/>
                <a:latin typeface="Calibri" panose="020F0502020204030204" pitchFamily="34" charset="0"/>
                <a:ea typeface="Calibri" panose="020F0502020204030204" pitchFamily="34" charset="0"/>
                <a:cs typeface="Times New Roman" panose="02020603050405020304" pitchFamily="18" charset="0"/>
              </a:rPr>
              <a:t>Improve Access to Healthcare:</a:t>
            </a:r>
            <a:r>
              <a:rPr lang="en-US" sz="2400" kern="100" dirty="0">
                <a:effectLst/>
                <a:latin typeface="Calibri" panose="020F0502020204030204" pitchFamily="34" charset="0"/>
                <a:ea typeface="Calibri" panose="020F0502020204030204" pitchFamily="34" charset="0"/>
                <a:cs typeface="Times New Roman" panose="02020603050405020304" pitchFamily="18" charset="0"/>
              </a:rPr>
              <a:t> Invest in healthcare facilities in rural areas—such as mobile clinics and better-equipped local health centers—to ensure that everyone can get the care they need, especially for managing conditions like hypertension over the long term.</a:t>
            </a:r>
          </a:p>
          <a:p>
            <a:pPr marL="342900" marR="0" lvl="0" indent="-342900">
              <a:lnSpc>
                <a:spcPct val="115000"/>
              </a:lnSpc>
              <a:spcAft>
                <a:spcPts val="800"/>
              </a:spcAft>
              <a:buSzPts val="1000"/>
              <a:buFont typeface="Symbol" panose="05050102010706020507" pitchFamily="18" charset="2"/>
              <a:buChar char=""/>
              <a:tabLst>
                <a:tab pos="457200" algn="l"/>
              </a:tabLst>
            </a:pPr>
            <a:endParaRPr lang="en-US" sz="24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15000"/>
              </a:lnSpc>
              <a:spcAft>
                <a:spcPts val="800"/>
              </a:spcAft>
              <a:buSzPts val="1000"/>
              <a:buFont typeface="Symbol" panose="05050102010706020507" pitchFamily="18" charset="2"/>
              <a:buChar char=""/>
              <a:tabLst>
                <a:tab pos="457200" algn="l"/>
              </a:tabLst>
            </a:pPr>
            <a:r>
              <a:rPr lang="en-US" sz="2400" kern="100" dirty="0">
                <a:effectLst/>
                <a:latin typeface="Calibri" panose="020F0502020204030204" pitchFamily="34" charset="0"/>
                <a:ea typeface="Calibri" panose="020F0502020204030204" pitchFamily="34" charset="0"/>
                <a:cs typeface="Times New Roman" panose="02020603050405020304" pitchFamily="18" charset="0"/>
              </a:rPr>
              <a:t>Set up systems to </a:t>
            </a:r>
            <a:r>
              <a:rPr lang="en-US" sz="2400" b="1" kern="100" dirty="0">
                <a:effectLst/>
                <a:latin typeface="Calibri" panose="020F0502020204030204" pitchFamily="34" charset="0"/>
                <a:ea typeface="Calibri" panose="020F0502020204030204" pitchFamily="34" charset="0"/>
                <a:cs typeface="Times New Roman" panose="02020603050405020304" pitchFamily="18" charset="0"/>
              </a:rPr>
              <a:t>continuously collect and review health data</a:t>
            </a:r>
            <a:r>
              <a:rPr lang="en-US" sz="2400" kern="100" dirty="0">
                <a:effectLst/>
                <a:latin typeface="Calibri" panose="020F0502020204030204" pitchFamily="34" charset="0"/>
                <a:ea typeface="Calibri" panose="020F0502020204030204" pitchFamily="34" charset="0"/>
                <a:cs typeface="Times New Roman" panose="02020603050405020304" pitchFamily="18" charset="0"/>
              </a:rPr>
              <a:t>. This allows for regular adjustments to programs, such as those focused on seniors or middle-aged individuals, to address issues like obesity, heart disease, and other risk factors as they arise.</a:t>
            </a:r>
          </a:p>
          <a:p>
            <a:pPr marR="0" lvl="0">
              <a:lnSpc>
                <a:spcPct val="115000"/>
              </a:lnSpc>
              <a:spcAft>
                <a:spcPts val="800"/>
              </a:spcAft>
              <a:buSzPts val="1000"/>
              <a:tabLst>
                <a:tab pos="457200" algn="l"/>
              </a:tabLst>
            </a:pPr>
            <a:endParaRPr lang="en-US" sz="24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15000"/>
              </a:lnSpc>
              <a:spcAft>
                <a:spcPts val="800"/>
              </a:spcAft>
              <a:buSzPts val="1000"/>
              <a:buFont typeface="Symbol" panose="05050102010706020507" pitchFamily="18" charset="2"/>
              <a:buChar char=""/>
              <a:tabLst>
                <a:tab pos="457200" algn="l"/>
              </a:tabLst>
            </a:pPr>
            <a:r>
              <a:rPr lang="en-US" sz="2400" b="1" kern="100" dirty="0">
                <a:effectLst/>
                <a:latin typeface="Calibri" panose="020F0502020204030204" pitchFamily="34" charset="0"/>
                <a:ea typeface="Calibri" panose="020F0502020204030204" pitchFamily="34" charset="0"/>
                <a:cs typeface="Times New Roman" panose="02020603050405020304" pitchFamily="18" charset="0"/>
              </a:rPr>
              <a:t>Educational Outreach for Lasting Change:</a:t>
            </a:r>
            <a:r>
              <a:rPr lang="en-US" sz="2400" kern="100" dirty="0">
                <a:effectLst/>
                <a:latin typeface="Calibri" panose="020F0502020204030204" pitchFamily="34" charset="0"/>
                <a:ea typeface="Calibri" panose="020F0502020204030204" pitchFamily="34" charset="0"/>
                <a:cs typeface="Times New Roman" panose="02020603050405020304" pitchFamily="18" charset="0"/>
              </a:rPr>
              <a:t> Run sensitization campaigns from time to time that clearly explain how everyday habits like eating well, exercising, getting enough sleep, and taking care of mental health directly affect heart health. The goal is to encourage lasting changes in behavior that prevent chronic diseases over time.</a:t>
            </a:r>
          </a:p>
        </p:txBody>
      </p:sp>
    </p:spTree>
    <p:extLst>
      <p:ext uri="{BB962C8B-B14F-4D97-AF65-F5344CB8AC3E}">
        <p14:creationId xmlns:p14="http://schemas.microsoft.com/office/powerpoint/2010/main" val="19822310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5885" t="-35267" r="-29381"/>
            </a:stretch>
          </a:blipFill>
        </p:spPr>
      </p:sp>
      <p:sp>
        <p:nvSpPr>
          <p:cNvPr id="3" name="Freeform 3"/>
          <p:cNvSpPr/>
          <p:nvPr/>
        </p:nvSpPr>
        <p:spPr>
          <a:xfrm>
            <a:off x="9388251" y="4199696"/>
            <a:ext cx="645611" cy="676032"/>
          </a:xfrm>
          <a:custGeom>
            <a:avLst/>
            <a:gdLst/>
            <a:ahLst/>
            <a:cxnLst/>
            <a:rect l="l" t="t" r="r" b="b"/>
            <a:pathLst>
              <a:path w="645611" h="676032">
                <a:moveTo>
                  <a:pt x="0" y="0"/>
                </a:moveTo>
                <a:lnTo>
                  <a:pt x="645611" y="0"/>
                </a:lnTo>
                <a:lnTo>
                  <a:pt x="645611" y="676032"/>
                </a:lnTo>
                <a:lnTo>
                  <a:pt x="0" y="67603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14295358" y="0"/>
            <a:ext cx="7985284" cy="10287000"/>
          </a:xfrm>
          <a:custGeom>
            <a:avLst/>
            <a:gdLst/>
            <a:ahLst/>
            <a:cxnLst/>
            <a:rect l="l" t="t" r="r" b="b"/>
            <a:pathLst>
              <a:path w="7985284" h="10287000">
                <a:moveTo>
                  <a:pt x="0" y="0"/>
                </a:moveTo>
                <a:lnTo>
                  <a:pt x="7985284" y="0"/>
                </a:lnTo>
                <a:lnTo>
                  <a:pt x="7985284" y="10287000"/>
                </a:lnTo>
                <a:lnTo>
                  <a:pt x="0" y="1028700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TextBox 5"/>
          <p:cNvSpPr txBox="1"/>
          <p:nvPr/>
        </p:nvSpPr>
        <p:spPr>
          <a:xfrm>
            <a:off x="2438400" y="647700"/>
            <a:ext cx="11325805" cy="1104900"/>
          </a:xfrm>
          <a:prstGeom prst="rect">
            <a:avLst/>
          </a:prstGeom>
        </p:spPr>
        <p:txBody>
          <a:bodyPr lIns="0" tIns="0" rIns="0" bIns="0" rtlCol="0" anchor="t">
            <a:spAutoFit/>
          </a:bodyPr>
          <a:lstStyle/>
          <a:p>
            <a:pPr algn="l">
              <a:lnSpc>
                <a:spcPts val="8400"/>
              </a:lnSpc>
            </a:pPr>
            <a:r>
              <a:rPr lang="en-US" sz="7200" b="1" dirty="0">
                <a:solidFill>
                  <a:srgbClr val="0665BE"/>
                </a:solidFill>
                <a:latin typeface="Gordita Bold"/>
                <a:ea typeface="Gordita Bold"/>
                <a:cs typeface="Gordita Bold"/>
                <a:sym typeface="Gordita Bold"/>
              </a:rPr>
              <a:t>Implementation Plan</a:t>
            </a:r>
          </a:p>
        </p:txBody>
      </p:sp>
      <p:sp>
        <p:nvSpPr>
          <p:cNvPr id="6" name="TextBox 6"/>
          <p:cNvSpPr txBox="1"/>
          <p:nvPr/>
        </p:nvSpPr>
        <p:spPr>
          <a:xfrm>
            <a:off x="609600" y="1418044"/>
            <a:ext cx="16387414" cy="8913466"/>
          </a:xfrm>
          <a:prstGeom prst="rect">
            <a:avLst/>
          </a:prstGeom>
        </p:spPr>
        <p:txBody>
          <a:bodyPr wrap="square" lIns="0" tIns="0" rIns="0" bIns="0" rtlCol="0" anchor="t">
            <a:spAutoFit/>
          </a:bodyPr>
          <a:lstStyle/>
          <a:p>
            <a:pPr marL="171450" marR="0" lvl="0" indent="-171450">
              <a:lnSpc>
                <a:spcPct val="115000"/>
              </a:lnSpc>
              <a:spcAft>
                <a:spcPts val="800"/>
              </a:spcAft>
              <a:buSzPts val="1000"/>
              <a:buFont typeface="Arial" panose="020B0604020202020204" pitchFamily="34" charset="0"/>
              <a:buChar char="•"/>
              <a:tabLst>
                <a:tab pos="457200" algn="l"/>
              </a:tabLst>
            </a:pPr>
            <a:r>
              <a:rPr lang="en-US" sz="2200" b="1" kern="100" dirty="0">
                <a:effectLst/>
                <a:latin typeface="Calibri" panose="020F0502020204030204" pitchFamily="34" charset="0"/>
                <a:ea typeface="Calibri" panose="020F0502020204030204" pitchFamily="34" charset="0"/>
                <a:cs typeface="Times New Roman" panose="02020603050405020304" pitchFamily="18" charset="0"/>
              </a:rPr>
              <a:t>Timeline:</a:t>
            </a:r>
            <a:endParaRPr lang="en-US" sz="22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lnSpc>
                <a:spcPct val="115000"/>
              </a:lnSpc>
              <a:spcAft>
                <a:spcPts val="800"/>
              </a:spcAft>
              <a:buSzPts val="1000"/>
              <a:buFont typeface="Courier New" panose="02070309020205020404" pitchFamily="49" charset="0"/>
              <a:buChar char="o"/>
              <a:tabLst>
                <a:tab pos="914400" algn="l"/>
              </a:tabLst>
            </a:pPr>
            <a:r>
              <a:rPr lang="en-US" sz="2200" b="1" kern="100" dirty="0">
                <a:effectLst/>
                <a:latin typeface="Calibri" panose="020F0502020204030204" pitchFamily="34" charset="0"/>
                <a:ea typeface="Calibri" panose="020F0502020204030204" pitchFamily="34" charset="0"/>
                <a:cs typeface="Times New Roman" panose="02020603050405020304" pitchFamily="18" charset="0"/>
              </a:rPr>
              <a:t>Short-term (0–6 months):</a:t>
            </a:r>
            <a:r>
              <a:rPr lang="en-US" sz="2200" kern="100" dirty="0">
                <a:effectLst/>
                <a:latin typeface="Calibri" panose="020F0502020204030204" pitchFamily="34" charset="0"/>
                <a:ea typeface="Calibri" panose="020F0502020204030204" pitchFamily="34" charset="0"/>
                <a:cs typeface="Times New Roman" panose="02020603050405020304" pitchFamily="18" charset="0"/>
              </a:rPr>
              <a:t> Launch community screenings and awareness campaigns. Establish initial outreach programs using existing NGOs, church networks and government interventions.</a:t>
            </a:r>
          </a:p>
          <a:p>
            <a:pPr marL="742950" marR="0" lvl="1" indent="-285750">
              <a:lnSpc>
                <a:spcPct val="115000"/>
              </a:lnSpc>
              <a:spcAft>
                <a:spcPts val="800"/>
              </a:spcAft>
              <a:buSzPts val="1000"/>
              <a:buFont typeface="Courier New" panose="02070309020205020404" pitchFamily="49" charset="0"/>
              <a:buChar char="o"/>
              <a:tabLst>
                <a:tab pos="914400" algn="l"/>
              </a:tabLst>
            </a:pPr>
            <a:r>
              <a:rPr lang="en-US" sz="2200" b="1" kern="100" dirty="0">
                <a:effectLst/>
                <a:latin typeface="Calibri" panose="020F0502020204030204" pitchFamily="34" charset="0"/>
                <a:ea typeface="Calibri" panose="020F0502020204030204" pitchFamily="34" charset="0"/>
                <a:cs typeface="Times New Roman" panose="02020603050405020304" pitchFamily="18" charset="0"/>
              </a:rPr>
              <a:t>Medium-term (6–12 months):</a:t>
            </a:r>
            <a:r>
              <a:rPr lang="en-US" sz="2200" kern="100" dirty="0">
                <a:effectLst/>
                <a:latin typeface="Calibri" panose="020F0502020204030204" pitchFamily="34" charset="0"/>
                <a:ea typeface="Calibri" panose="020F0502020204030204" pitchFamily="34" charset="0"/>
                <a:cs typeface="Times New Roman" panose="02020603050405020304" pitchFamily="18" charset="0"/>
              </a:rPr>
              <a:t> Set up community health networks and mobile clinics; begin integrating mental health and sleep hygiene initiatives into regular care.</a:t>
            </a:r>
          </a:p>
          <a:p>
            <a:pPr marL="742950" marR="0" lvl="1" indent="-285750">
              <a:lnSpc>
                <a:spcPct val="115000"/>
              </a:lnSpc>
              <a:spcAft>
                <a:spcPts val="800"/>
              </a:spcAft>
              <a:buSzPts val="1000"/>
              <a:buFont typeface="Courier New" panose="02070309020205020404" pitchFamily="49" charset="0"/>
              <a:buChar char="o"/>
              <a:tabLst>
                <a:tab pos="914400" algn="l"/>
              </a:tabLst>
            </a:pPr>
            <a:r>
              <a:rPr lang="en-US" sz="2200" b="1" kern="100" dirty="0">
                <a:effectLst/>
                <a:latin typeface="Calibri" panose="020F0502020204030204" pitchFamily="34" charset="0"/>
                <a:ea typeface="Calibri" panose="020F0502020204030204" pitchFamily="34" charset="0"/>
                <a:cs typeface="Times New Roman" panose="02020603050405020304" pitchFamily="18" charset="0"/>
              </a:rPr>
              <a:t>Long-term (1–3 years):</a:t>
            </a:r>
            <a:r>
              <a:rPr lang="en-US" sz="2200" kern="100" dirty="0">
                <a:effectLst/>
                <a:latin typeface="Calibri" panose="020F0502020204030204" pitchFamily="34" charset="0"/>
                <a:ea typeface="Calibri" panose="020F0502020204030204" pitchFamily="34" charset="0"/>
                <a:cs typeface="Times New Roman" panose="02020603050405020304" pitchFamily="18" charset="0"/>
              </a:rPr>
              <a:t> Institutionalize continuous data monitoring, refine targeted interventions, and advocate for supportive public policies.</a:t>
            </a:r>
          </a:p>
          <a:p>
            <a:pPr marL="342900" marR="0" lvl="0" indent="-342900">
              <a:lnSpc>
                <a:spcPct val="115000"/>
              </a:lnSpc>
              <a:spcAft>
                <a:spcPts val="800"/>
              </a:spcAft>
              <a:buSzPts val="1000"/>
              <a:buFont typeface="Symbol" panose="05050102010706020507" pitchFamily="18" charset="2"/>
              <a:buChar char=""/>
              <a:tabLst>
                <a:tab pos="457200" algn="l"/>
              </a:tabLst>
            </a:pPr>
            <a:r>
              <a:rPr lang="en-US" sz="2200" b="1" kern="100" dirty="0">
                <a:effectLst/>
                <a:latin typeface="Calibri" panose="020F0502020204030204" pitchFamily="34" charset="0"/>
                <a:ea typeface="Calibri" panose="020F0502020204030204" pitchFamily="34" charset="0"/>
                <a:cs typeface="Times New Roman" panose="02020603050405020304" pitchFamily="18" charset="0"/>
              </a:rPr>
              <a:t>Resources Required:</a:t>
            </a:r>
            <a:endParaRPr lang="en-US" sz="22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lnSpc>
                <a:spcPct val="115000"/>
              </a:lnSpc>
              <a:spcAft>
                <a:spcPts val="800"/>
              </a:spcAft>
              <a:buSzPts val="1000"/>
              <a:buFont typeface="Courier New" panose="02070309020205020404" pitchFamily="49" charset="0"/>
              <a:buChar char="o"/>
              <a:tabLst>
                <a:tab pos="914400" algn="l"/>
              </a:tabLst>
            </a:pPr>
            <a:r>
              <a:rPr lang="en-US" sz="2200" kern="100" dirty="0">
                <a:effectLst/>
                <a:latin typeface="Calibri" panose="020F0502020204030204" pitchFamily="34" charset="0"/>
                <a:ea typeface="Calibri" panose="020F0502020204030204" pitchFamily="34" charset="0"/>
                <a:cs typeface="Times New Roman" panose="02020603050405020304" pitchFamily="18" charset="0"/>
              </a:rPr>
              <a:t>Funding and medical equipment (mobile clinics, screening tools)</a:t>
            </a:r>
          </a:p>
          <a:p>
            <a:pPr marL="742950" marR="0" lvl="1" indent="-285750">
              <a:lnSpc>
                <a:spcPct val="115000"/>
              </a:lnSpc>
              <a:spcAft>
                <a:spcPts val="800"/>
              </a:spcAft>
              <a:buSzPts val="1000"/>
              <a:buFont typeface="Courier New" panose="02070309020205020404" pitchFamily="49" charset="0"/>
              <a:buChar char="o"/>
              <a:tabLst>
                <a:tab pos="914400" algn="l"/>
              </a:tabLst>
            </a:pPr>
            <a:r>
              <a:rPr lang="en-US" sz="2200" kern="100" dirty="0">
                <a:effectLst/>
                <a:latin typeface="Calibri" panose="020F0502020204030204" pitchFamily="34" charset="0"/>
                <a:ea typeface="Calibri" panose="020F0502020204030204" pitchFamily="34" charset="0"/>
                <a:cs typeface="Times New Roman" panose="02020603050405020304" pitchFamily="18" charset="0"/>
              </a:rPr>
              <a:t>Trained healthcare staff (doctors, nurses, volunteers and community health workers)</a:t>
            </a:r>
          </a:p>
          <a:p>
            <a:pPr marL="742950" marR="0" lvl="1" indent="-285750">
              <a:lnSpc>
                <a:spcPct val="115000"/>
              </a:lnSpc>
              <a:spcAft>
                <a:spcPts val="800"/>
              </a:spcAft>
              <a:buSzPts val="1000"/>
              <a:buFont typeface="Courier New" panose="02070309020205020404" pitchFamily="49" charset="0"/>
              <a:buChar char="o"/>
              <a:tabLst>
                <a:tab pos="914400" algn="l"/>
              </a:tabLst>
            </a:pPr>
            <a:r>
              <a:rPr lang="en-US" sz="2200" kern="100" dirty="0">
                <a:effectLst/>
                <a:latin typeface="Calibri" panose="020F0502020204030204" pitchFamily="34" charset="0"/>
                <a:ea typeface="Calibri" panose="020F0502020204030204" pitchFamily="34" charset="0"/>
                <a:cs typeface="Times New Roman" panose="02020603050405020304" pitchFamily="18" charset="0"/>
              </a:rPr>
              <a:t>IT infrastructure for data collection and analysis</a:t>
            </a:r>
          </a:p>
          <a:p>
            <a:pPr marL="742950" marR="0" lvl="1" indent="-285750">
              <a:lnSpc>
                <a:spcPct val="115000"/>
              </a:lnSpc>
              <a:spcAft>
                <a:spcPts val="800"/>
              </a:spcAft>
              <a:buSzPts val="1000"/>
              <a:buFont typeface="Courier New" panose="02070309020205020404" pitchFamily="49" charset="0"/>
              <a:buChar char="o"/>
              <a:tabLst>
                <a:tab pos="914400" algn="l"/>
              </a:tabLst>
            </a:pPr>
            <a:r>
              <a:rPr lang="en-US" sz="2200" kern="100" dirty="0">
                <a:effectLst/>
                <a:latin typeface="Calibri" panose="020F0502020204030204" pitchFamily="34" charset="0"/>
                <a:ea typeface="Calibri" panose="020F0502020204030204" pitchFamily="34" charset="0"/>
                <a:cs typeface="Times New Roman" panose="02020603050405020304" pitchFamily="18" charset="0"/>
              </a:rPr>
              <a:t>Educational materials tailored to the community</a:t>
            </a:r>
          </a:p>
          <a:p>
            <a:pPr marL="742950" marR="0" lvl="1" indent="-285750">
              <a:lnSpc>
                <a:spcPct val="115000"/>
              </a:lnSpc>
              <a:spcAft>
                <a:spcPts val="800"/>
              </a:spcAft>
              <a:buSzPts val="1000"/>
              <a:buFont typeface="Courier New" panose="02070309020205020404" pitchFamily="49" charset="0"/>
              <a:buChar char="o"/>
              <a:tabLst>
                <a:tab pos="914400" algn="l"/>
              </a:tabLst>
            </a:pPr>
            <a:r>
              <a:rPr lang="en-US" sz="2200" kern="100" dirty="0">
                <a:effectLst/>
                <a:latin typeface="Calibri" panose="020F0502020204030204" pitchFamily="34" charset="0"/>
                <a:ea typeface="Calibri" panose="020F0502020204030204" pitchFamily="34" charset="0"/>
                <a:cs typeface="Times New Roman" panose="02020603050405020304" pitchFamily="18" charset="0"/>
              </a:rPr>
              <a:t>Policy support and collaboration frameworks with government agencies</a:t>
            </a:r>
          </a:p>
          <a:p>
            <a:pPr marL="342900" marR="0" lvl="0" indent="-342900">
              <a:lnSpc>
                <a:spcPct val="115000"/>
              </a:lnSpc>
              <a:spcAft>
                <a:spcPts val="800"/>
              </a:spcAft>
              <a:buSzPts val="1000"/>
              <a:buFont typeface="Symbol" panose="05050102010706020507" pitchFamily="18" charset="2"/>
              <a:buChar char=""/>
              <a:tabLst>
                <a:tab pos="457200" algn="l"/>
              </a:tabLst>
            </a:pPr>
            <a:r>
              <a:rPr lang="en-US" sz="2200" b="1" kern="100" dirty="0">
                <a:effectLst/>
                <a:latin typeface="Calibri" panose="020F0502020204030204" pitchFamily="34" charset="0"/>
                <a:ea typeface="Calibri" panose="020F0502020204030204" pitchFamily="34" charset="0"/>
                <a:cs typeface="Times New Roman" panose="02020603050405020304" pitchFamily="18" charset="0"/>
              </a:rPr>
              <a:t>Key Stakeholders:</a:t>
            </a:r>
            <a:endParaRPr lang="en-US" sz="22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lnSpc>
                <a:spcPct val="115000"/>
              </a:lnSpc>
              <a:spcAft>
                <a:spcPts val="800"/>
              </a:spcAft>
              <a:buSzPts val="1000"/>
              <a:buFont typeface="Courier New" panose="02070309020205020404" pitchFamily="49" charset="0"/>
              <a:buChar char="o"/>
              <a:tabLst>
                <a:tab pos="914400" algn="l"/>
              </a:tabLst>
            </a:pPr>
            <a:r>
              <a:rPr lang="en-US" sz="2200" kern="100" dirty="0">
                <a:effectLst/>
                <a:latin typeface="Calibri" panose="020F0502020204030204" pitchFamily="34" charset="0"/>
                <a:ea typeface="Calibri" panose="020F0502020204030204" pitchFamily="34" charset="0"/>
                <a:cs typeface="Times New Roman" panose="02020603050405020304" pitchFamily="18" charset="0"/>
              </a:rPr>
              <a:t>Local community leaders, churches, and NGOs</a:t>
            </a:r>
          </a:p>
          <a:p>
            <a:pPr marL="742950" marR="0" lvl="1" indent="-285750">
              <a:lnSpc>
                <a:spcPct val="115000"/>
              </a:lnSpc>
              <a:spcAft>
                <a:spcPts val="800"/>
              </a:spcAft>
              <a:buSzPts val="1000"/>
              <a:buFont typeface="Courier New" panose="02070309020205020404" pitchFamily="49" charset="0"/>
              <a:buChar char="o"/>
              <a:tabLst>
                <a:tab pos="914400" algn="l"/>
              </a:tabLst>
            </a:pPr>
            <a:r>
              <a:rPr lang="en-US" sz="2200" kern="100" dirty="0">
                <a:effectLst/>
                <a:latin typeface="Calibri" panose="020F0502020204030204" pitchFamily="34" charset="0"/>
                <a:ea typeface="Calibri" panose="020F0502020204030204" pitchFamily="34" charset="0"/>
                <a:cs typeface="Times New Roman" panose="02020603050405020304" pitchFamily="18" charset="0"/>
              </a:rPr>
              <a:t>Healthcare providers and local clinics</a:t>
            </a:r>
          </a:p>
          <a:p>
            <a:pPr marL="742950" marR="0" lvl="1" indent="-285750">
              <a:lnSpc>
                <a:spcPct val="115000"/>
              </a:lnSpc>
              <a:spcAft>
                <a:spcPts val="800"/>
              </a:spcAft>
              <a:buSzPts val="1000"/>
              <a:buFont typeface="Courier New" panose="02070309020205020404" pitchFamily="49" charset="0"/>
              <a:buChar char="o"/>
              <a:tabLst>
                <a:tab pos="914400" algn="l"/>
              </a:tabLst>
            </a:pPr>
            <a:r>
              <a:rPr lang="en-US" sz="2200" kern="100" dirty="0">
                <a:effectLst/>
                <a:latin typeface="Calibri" panose="020F0502020204030204" pitchFamily="34" charset="0"/>
                <a:ea typeface="Calibri" panose="020F0502020204030204" pitchFamily="34" charset="0"/>
                <a:cs typeface="Times New Roman" panose="02020603050405020304" pitchFamily="18" charset="0"/>
              </a:rPr>
              <a:t>Government health departments and policymakers</a:t>
            </a:r>
          </a:p>
          <a:p>
            <a:pPr marL="742950" marR="0" lvl="1" indent="-285750">
              <a:lnSpc>
                <a:spcPct val="115000"/>
              </a:lnSpc>
              <a:spcAft>
                <a:spcPts val="800"/>
              </a:spcAft>
              <a:buSzPts val="1000"/>
              <a:buFont typeface="Courier New" panose="02070309020205020404" pitchFamily="49" charset="0"/>
              <a:buChar char="o"/>
              <a:tabLst>
                <a:tab pos="914400" algn="l"/>
              </a:tabLst>
            </a:pPr>
            <a:r>
              <a:rPr lang="en-US" sz="2200" kern="100" dirty="0">
                <a:effectLst/>
                <a:latin typeface="Calibri" panose="020F0502020204030204" pitchFamily="34" charset="0"/>
                <a:ea typeface="Calibri" panose="020F0502020204030204" pitchFamily="34" charset="0"/>
                <a:cs typeface="Times New Roman" panose="02020603050405020304" pitchFamily="18" charset="0"/>
              </a:rPr>
              <a:t>Data analysts and IT support teams</a:t>
            </a:r>
          </a:p>
          <a:p>
            <a:pPr marL="742950" marR="0" lvl="1" indent="-285750">
              <a:lnSpc>
                <a:spcPct val="115000"/>
              </a:lnSpc>
              <a:spcAft>
                <a:spcPts val="800"/>
              </a:spcAft>
              <a:buSzPts val="1000"/>
              <a:buFont typeface="Courier New" panose="02070309020205020404" pitchFamily="49" charset="0"/>
              <a:buChar char="o"/>
              <a:tabLst>
                <a:tab pos="914400" algn="l"/>
              </a:tabLst>
            </a:pPr>
            <a:r>
              <a:rPr lang="en-US" sz="2200" kern="100" dirty="0">
                <a:effectLst/>
                <a:latin typeface="Calibri" panose="020F0502020204030204" pitchFamily="34" charset="0"/>
                <a:ea typeface="Calibri" panose="020F0502020204030204" pitchFamily="34" charset="0"/>
                <a:cs typeface="Times New Roman" panose="02020603050405020304" pitchFamily="18" charset="0"/>
              </a:rPr>
              <a:t>Funding agencies and donors</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8"/>
          <p:cNvGrpSpPr/>
          <p:nvPr/>
        </p:nvGrpSpPr>
        <p:grpSpPr>
          <a:xfrm>
            <a:off x="12725400" y="4664898"/>
            <a:ext cx="5426577" cy="5426577"/>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r="-50093"/>
              </a:stretch>
            </a:blipFill>
            <a:ln w="171450" cap="sq">
              <a:solidFill>
                <a:srgbClr val="FFFFFF"/>
              </a:solidFill>
              <a:prstDash val="solid"/>
              <a:miter/>
            </a:ln>
          </p:spPr>
        </p:sp>
      </p:grpSp>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l="-4786" t="-35267" r="-30481"/>
            </a:stretch>
          </a:blipFill>
        </p:spPr>
      </p:sp>
      <p:sp>
        <p:nvSpPr>
          <p:cNvPr id="3" name="Freeform 3"/>
          <p:cNvSpPr/>
          <p:nvPr/>
        </p:nvSpPr>
        <p:spPr>
          <a:xfrm>
            <a:off x="13384221" y="35718"/>
            <a:ext cx="4938398" cy="10287001"/>
          </a:xfrm>
          <a:custGeom>
            <a:avLst/>
            <a:gdLst/>
            <a:ahLst/>
            <a:cxnLst/>
            <a:rect l="l" t="t" r="r" b="b"/>
            <a:pathLst>
              <a:path w="11506231" h="14315684">
                <a:moveTo>
                  <a:pt x="0" y="0"/>
                </a:moveTo>
                <a:lnTo>
                  <a:pt x="11506232" y="0"/>
                </a:lnTo>
                <a:lnTo>
                  <a:pt x="11506232" y="14315684"/>
                </a:lnTo>
                <a:lnTo>
                  <a:pt x="0" y="1431568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a:off x="7391611" y="-3877573"/>
            <a:ext cx="5888753" cy="4983358"/>
          </a:xfrm>
          <a:custGeom>
            <a:avLst/>
            <a:gdLst/>
            <a:ahLst/>
            <a:cxnLst/>
            <a:rect l="l" t="t" r="r" b="b"/>
            <a:pathLst>
              <a:path w="5888753" h="4983358">
                <a:moveTo>
                  <a:pt x="0" y="0"/>
                </a:moveTo>
                <a:lnTo>
                  <a:pt x="5888753" y="0"/>
                </a:lnTo>
                <a:lnTo>
                  <a:pt x="5888753" y="4983357"/>
                </a:lnTo>
                <a:lnTo>
                  <a:pt x="0" y="4983357"/>
                </a:lnTo>
                <a:lnTo>
                  <a:pt x="0" y="0"/>
                </a:lnTo>
                <a:close/>
              </a:path>
            </a:pathLst>
          </a:custGeom>
          <a:blipFill>
            <a:blip r:embed="rId6">
              <a:alphaModFix amt="10999"/>
              <a:extLst>
                <a:ext uri="{96DAC541-7B7A-43D3-8B79-37D633B846F1}">
                  <asvg:svgBlip xmlns:asvg="http://schemas.microsoft.com/office/drawing/2016/SVG/main" r:embed="rId7"/>
                </a:ext>
              </a:extLst>
            </a:blip>
            <a:stretch>
              <a:fillRect/>
            </a:stretch>
          </a:blipFill>
        </p:spPr>
      </p:sp>
      <p:grpSp>
        <p:nvGrpSpPr>
          <p:cNvPr id="5" name="Group 5"/>
          <p:cNvGrpSpPr/>
          <p:nvPr/>
        </p:nvGrpSpPr>
        <p:grpSpPr>
          <a:xfrm>
            <a:off x="14552621" y="8393755"/>
            <a:ext cx="351031" cy="351031"/>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a:ln cap="sq">
              <a:noFill/>
              <a:prstDash val="solid"/>
              <a:miter/>
            </a:ln>
          </p:spPr>
        </p:sp>
        <p:sp>
          <p:nvSpPr>
            <p:cNvPr id="7" name="TextBox 7"/>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sp>
        <p:nvSpPr>
          <p:cNvPr id="10" name="TextBox 10"/>
          <p:cNvSpPr txBox="1"/>
          <p:nvPr/>
        </p:nvSpPr>
        <p:spPr>
          <a:xfrm>
            <a:off x="1208780" y="190500"/>
            <a:ext cx="6696734" cy="1104900"/>
          </a:xfrm>
          <a:prstGeom prst="rect">
            <a:avLst/>
          </a:prstGeom>
        </p:spPr>
        <p:txBody>
          <a:bodyPr lIns="0" tIns="0" rIns="0" bIns="0" rtlCol="0" anchor="t">
            <a:spAutoFit/>
          </a:bodyPr>
          <a:lstStyle/>
          <a:p>
            <a:pPr algn="l">
              <a:lnSpc>
                <a:spcPts val="8400"/>
              </a:lnSpc>
            </a:pPr>
            <a:r>
              <a:rPr lang="en-US" sz="8000" b="1" dirty="0">
                <a:solidFill>
                  <a:srgbClr val="0665BE"/>
                </a:solidFill>
                <a:latin typeface="Gordita Bold"/>
                <a:ea typeface="Gordita Bold"/>
                <a:cs typeface="Gordita Bold"/>
                <a:sym typeface="Gordita Bold"/>
              </a:rPr>
              <a:t>Conclusion</a:t>
            </a:r>
          </a:p>
        </p:txBody>
      </p:sp>
      <p:sp>
        <p:nvSpPr>
          <p:cNvPr id="11" name="TextBox 11"/>
          <p:cNvSpPr txBox="1"/>
          <p:nvPr/>
        </p:nvSpPr>
        <p:spPr>
          <a:xfrm>
            <a:off x="761999" y="1485900"/>
            <a:ext cx="10668001" cy="7386638"/>
          </a:xfrm>
          <a:prstGeom prst="rect">
            <a:avLst/>
          </a:prstGeom>
        </p:spPr>
        <p:txBody>
          <a:bodyPr wrap="square" lIns="0" tIns="0" rIns="0" bIns="0" rtlCol="0" anchor="t">
            <a:spAutoFit/>
          </a:bodyPr>
          <a:lstStyle/>
          <a:p>
            <a:pPr>
              <a:buNone/>
            </a:pPr>
            <a:r>
              <a:rPr lang="en-US" sz="2400" dirty="0"/>
              <a:t>This project has provided a comprehensive analysis of hypertension in underserved rural communities.</a:t>
            </a:r>
          </a:p>
          <a:p>
            <a:pPr>
              <a:buNone/>
            </a:pPr>
            <a:endParaRPr lang="en-US" sz="2400" dirty="0"/>
          </a:p>
          <a:p>
            <a:pPr>
              <a:buNone/>
            </a:pPr>
            <a:r>
              <a:rPr lang="en-US" sz="2400" dirty="0"/>
              <a:t>Key findings show that obesity, poor sleep, smoking, and inactivity contribute to these conditions, underscoring the importance of lifestyle changes. By implementing targeted awareness campaigns, community health programs, and preventive healthcare strategies, we can reduce risk factors and improve overall well-being.</a:t>
            </a:r>
          </a:p>
          <a:p>
            <a:pPr>
              <a:buNone/>
            </a:pPr>
            <a:endParaRPr lang="en-US" sz="2400" dirty="0"/>
          </a:p>
          <a:p>
            <a:pPr>
              <a:buNone/>
            </a:pPr>
            <a:r>
              <a:rPr lang="en-US" sz="2400" dirty="0"/>
              <a:t>The data shows significant concerns in mental health, sleep deprivation, and chronic disease prevalence, all of which impact overall well-being.</a:t>
            </a:r>
          </a:p>
          <a:p>
            <a:pPr>
              <a:buNone/>
            </a:pPr>
            <a:r>
              <a:rPr lang="en-US" sz="2400" dirty="0"/>
              <a:t>While </a:t>
            </a:r>
            <a:r>
              <a:rPr lang="en-US" sz="2400" b="1" dirty="0"/>
              <a:t>76.37%</a:t>
            </a:r>
            <a:r>
              <a:rPr lang="en-US" sz="2400" dirty="0"/>
              <a:t> of individuals engage in physical activity, challenges like poor sleep </a:t>
            </a:r>
            <a:r>
              <a:rPr lang="en-US" sz="2400" b="1" dirty="0"/>
              <a:t>(31.43%), Difficulty Walking (14.7%), </a:t>
            </a:r>
            <a:r>
              <a:rPr lang="en-US" sz="2400" dirty="0"/>
              <a:t>and chronic conditions such as </a:t>
            </a:r>
            <a:r>
              <a:rPr lang="en-US" sz="2400" b="1" dirty="0"/>
              <a:t>Asthma</a:t>
            </a:r>
            <a:r>
              <a:rPr lang="en-US" sz="2400" dirty="0"/>
              <a:t> </a:t>
            </a:r>
            <a:r>
              <a:rPr lang="en-US" sz="2400" b="1" dirty="0"/>
              <a:t>(14.14%) </a:t>
            </a:r>
            <a:r>
              <a:rPr lang="en-US" sz="2400" dirty="0"/>
              <a:t>and </a:t>
            </a:r>
            <a:r>
              <a:rPr lang="en-US" sz="2400" b="1" dirty="0"/>
              <a:t>Kidney Disease (3.9%) </a:t>
            </a:r>
            <a:r>
              <a:rPr lang="en-US" sz="2400" dirty="0"/>
              <a:t>indicate the need for targeted health initiatives.</a:t>
            </a:r>
          </a:p>
          <a:p>
            <a:pPr>
              <a:buNone/>
            </a:pPr>
            <a:endParaRPr lang="en-US" sz="2400" dirty="0"/>
          </a:p>
          <a:p>
            <a:r>
              <a:rPr lang="en-US" sz="2400" dirty="0"/>
              <a:t>To improve overall health outcomes, preventive care, lifestyle modifications, and better access to healthcare services are essential. Personalized recommendations, including dietary changes, exercise programs, and medical referrals can help reduce health risks. Additionally, leveraging technology to send SMS alerts in local languages for medication adherence and check-ups can enhance healthcare accessibility and encourage healthier lifestyles.</a:t>
            </a:r>
          </a:p>
        </p:txBody>
      </p:sp>
      <p:pic>
        <p:nvPicPr>
          <p:cNvPr id="13" name="Picture 12">
            <a:extLst>
              <a:ext uri="{FF2B5EF4-FFF2-40B4-BE49-F238E27FC236}">
                <a16:creationId xmlns:a16="http://schemas.microsoft.com/office/drawing/2014/main" id="{7AC7E384-9E7C-99D0-4952-3038A8FFFD38}"/>
              </a:ext>
            </a:extLst>
          </p:cNvPr>
          <p:cNvPicPr>
            <a:picLocks noChangeAspect="1"/>
          </p:cNvPicPr>
          <p:nvPr/>
        </p:nvPicPr>
        <p:blipFill>
          <a:blip r:embed="rId8">
            <a:alphaModFix amt="35000"/>
            <a:extLst>
              <a:ext uri="{28A0092B-C50C-407E-A947-70E740481C1C}">
                <a14:useLocalDpi xmlns:a14="http://schemas.microsoft.com/office/drawing/2010/main" val="0"/>
              </a:ext>
            </a:extLst>
          </a:blip>
          <a:stretch>
            <a:fillRect/>
          </a:stretch>
        </p:blipFill>
        <p:spPr>
          <a:xfrm>
            <a:off x="-41876" y="17858"/>
            <a:ext cx="17918988" cy="10287001"/>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5885" t="-35267" r="-29381"/>
            </a:stretch>
          </a:blipFill>
        </p:spPr>
      </p:sp>
      <p:sp>
        <p:nvSpPr>
          <p:cNvPr id="3" name="Freeform 3"/>
          <p:cNvSpPr/>
          <p:nvPr/>
        </p:nvSpPr>
        <p:spPr>
          <a:xfrm>
            <a:off x="8486185" y="-836932"/>
            <a:ext cx="10118808" cy="12589497"/>
          </a:xfrm>
          <a:custGeom>
            <a:avLst/>
            <a:gdLst/>
            <a:ahLst/>
            <a:cxnLst/>
            <a:rect l="l" t="t" r="r" b="b"/>
            <a:pathLst>
              <a:path w="10118808" h="12589497">
                <a:moveTo>
                  <a:pt x="0" y="0"/>
                </a:moveTo>
                <a:lnTo>
                  <a:pt x="10118808" y="0"/>
                </a:lnTo>
                <a:lnTo>
                  <a:pt x="10118808" y="12589497"/>
                </a:lnTo>
                <a:lnTo>
                  <a:pt x="0" y="1258949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flipH="1">
            <a:off x="11729343" y="0"/>
            <a:ext cx="6558657" cy="6558657"/>
          </a:xfrm>
          <a:custGeom>
            <a:avLst/>
            <a:gdLst/>
            <a:ahLst/>
            <a:cxnLst/>
            <a:rect l="l" t="t" r="r" b="b"/>
            <a:pathLst>
              <a:path w="6558657" h="6558657">
                <a:moveTo>
                  <a:pt x="6558657" y="0"/>
                </a:moveTo>
                <a:lnTo>
                  <a:pt x="0" y="0"/>
                </a:lnTo>
                <a:lnTo>
                  <a:pt x="0" y="6558657"/>
                </a:lnTo>
                <a:lnTo>
                  <a:pt x="6558657" y="6558657"/>
                </a:lnTo>
                <a:lnTo>
                  <a:pt x="6558657" y="0"/>
                </a:lnTo>
                <a:close/>
              </a:path>
            </a:pathLst>
          </a:custGeom>
          <a:blipFill>
            <a:blip r:embed="rId5">
              <a:extLst>
                <a:ext uri="{96DAC541-7B7A-43D3-8B79-37D633B846F1}">
                  <asvg:svgBlip xmlns:asvg="http://schemas.microsoft.com/office/drawing/2016/SVG/main" r:embed="rId6"/>
                </a:ext>
              </a:extLst>
            </a:blip>
            <a:stretch>
              <a:fillRect/>
            </a:stretch>
          </a:blipFill>
        </p:spPr>
      </p:sp>
      <p:grpSp>
        <p:nvGrpSpPr>
          <p:cNvPr id="5" name="Group 5"/>
          <p:cNvGrpSpPr/>
          <p:nvPr/>
        </p:nvGrpSpPr>
        <p:grpSpPr>
          <a:xfrm>
            <a:off x="16119103" y="5457817"/>
            <a:ext cx="3086100" cy="3436327"/>
            <a:chOff x="0" y="0"/>
            <a:chExt cx="812800" cy="905041"/>
          </a:xfrm>
        </p:grpSpPr>
        <p:sp>
          <p:nvSpPr>
            <p:cNvPr id="6" name="Freeform 6"/>
            <p:cNvSpPr/>
            <p:nvPr/>
          </p:nvSpPr>
          <p:spPr>
            <a:xfrm>
              <a:off x="0" y="0"/>
              <a:ext cx="812800" cy="905041"/>
            </a:xfrm>
            <a:custGeom>
              <a:avLst/>
              <a:gdLst/>
              <a:ahLst/>
              <a:cxnLst/>
              <a:rect l="l" t="t" r="r" b="b"/>
              <a:pathLst>
                <a:path w="812800" h="905041">
                  <a:moveTo>
                    <a:pt x="127941" y="0"/>
                  </a:moveTo>
                  <a:lnTo>
                    <a:pt x="684859" y="0"/>
                  </a:lnTo>
                  <a:cubicBezTo>
                    <a:pt x="718791" y="0"/>
                    <a:pt x="751333" y="13479"/>
                    <a:pt x="775327" y="37473"/>
                  </a:cubicBezTo>
                  <a:cubicBezTo>
                    <a:pt x="799321" y="61467"/>
                    <a:pt x="812800" y="94009"/>
                    <a:pt x="812800" y="127941"/>
                  </a:cubicBezTo>
                  <a:lnTo>
                    <a:pt x="812800" y="777100"/>
                  </a:lnTo>
                  <a:cubicBezTo>
                    <a:pt x="812800" y="811032"/>
                    <a:pt x="799321" y="843574"/>
                    <a:pt x="775327" y="867568"/>
                  </a:cubicBezTo>
                  <a:cubicBezTo>
                    <a:pt x="751333" y="891561"/>
                    <a:pt x="718791" y="905041"/>
                    <a:pt x="684859" y="905041"/>
                  </a:cubicBezTo>
                  <a:lnTo>
                    <a:pt x="127941" y="905041"/>
                  </a:lnTo>
                  <a:cubicBezTo>
                    <a:pt x="94009" y="905041"/>
                    <a:pt x="61467" y="891561"/>
                    <a:pt x="37473" y="867568"/>
                  </a:cubicBezTo>
                  <a:cubicBezTo>
                    <a:pt x="13479" y="843574"/>
                    <a:pt x="0" y="811032"/>
                    <a:pt x="0" y="777100"/>
                  </a:cubicBezTo>
                  <a:lnTo>
                    <a:pt x="0" y="127941"/>
                  </a:lnTo>
                  <a:cubicBezTo>
                    <a:pt x="0" y="94009"/>
                    <a:pt x="13479" y="61467"/>
                    <a:pt x="37473" y="37473"/>
                  </a:cubicBezTo>
                  <a:cubicBezTo>
                    <a:pt x="61467" y="13479"/>
                    <a:pt x="94009" y="0"/>
                    <a:pt x="127941" y="0"/>
                  </a:cubicBezTo>
                  <a:close/>
                </a:path>
              </a:pathLst>
            </a:custGeom>
            <a:solidFill>
              <a:srgbClr val="0665BE"/>
            </a:solidFill>
          </p:spPr>
        </p:sp>
        <p:sp>
          <p:nvSpPr>
            <p:cNvPr id="7" name="TextBox 7"/>
            <p:cNvSpPr txBox="1"/>
            <p:nvPr/>
          </p:nvSpPr>
          <p:spPr>
            <a:xfrm>
              <a:off x="0" y="-47625"/>
              <a:ext cx="812800" cy="952666"/>
            </a:xfrm>
            <a:prstGeom prst="rect">
              <a:avLst/>
            </a:prstGeom>
          </p:spPr>
          <p:txBody>
            <a:bodyPr lIns="50800" tIns="50800" rIns="50800" bIns="50800" rtlCol="0" anchor="ctr"/>
            <a:lstStyle/>
            <a:p>
              <a:pPr algn="ctr">
                <a:lnSpc>
                  <a:spcPts val="3678"/>
                </a:lnSpc>
              </a:pPr>
              <a:endParaRPr/>
            </a:p>
          </p:txBody>
        </p:sp>
      </p:grpSp>
      <p:sp>
        <p:nvSpPr>
          <p:cNvPr id="8" name="Freeform 8"/>
          <p:cNvSpPr/>
          <p:nvPr/>
        </p:nvSpPr>
        <p:spPr>
          <a:xfrm>
            <a:off x="11856974" y="1222452"/>
            <a:ext cx="5552623" cy="4698907"/>
          </a:xfrm>
          <a:custGeom>
            <a:avLst/>
            <a:gdLst/>
            <a:ahLst/>
            <a:cxnLst/>
            <a:rect l="l" t="t" r="r" b="b"/>
            <a:pathLst>
              <a:path w="5552623" h="4698907">
                <a:moveTo>
                  <a:pt x="0" y="0"/>
                </a:moveTo>
                <a:lnTo>
                  <a:pt x="5552623" y="0"/>
                </a:lnTo>
                <a:lnTo>
                  <a:pt x="5552623" y="4698907"/>
                </a:lnTo>
                <a:lnTo>
                  <a:pt x="0" y="4698907"/>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grpSp>
        <p:nvGrpSpPr>
          <p:cNvPr id="9" name="Group 9"/>
          <p:cNvGrpSpPr/>
          <p:nvPr/>
        </p:nvGrpSpPr>
        <p:grpSpPr>
          <a:xfrm>
            <a:off x="10612043" y="3366506"/>
            <a:ext cx="7050110" cy="6049521"/>
            <a:chOff x="0" y="0"/>
            <a:chExt cx="6269228" cy="5379466"/>
          </a:xfrm>
        </p:grpSpPr>
        <p:sp>
          <p:nvSpPr>
            <p:cNvPr id="10" name="Freeform 10"/>
            <p:cNvSpPr/>
            <p:nvPr/>
          </p:nvSpPr>
          <p:spPr>
            <a:xfrm>
              <a:off x="-37338" y="-26924"/>
              <a:ext cx="6306566" cy="5406390"/>
            </a:xfrm>
            <a:custGeom>
              <a:avLst/>
              <a:gdLst/>
              <a:ahLst/>
              <a:cxnLst/>
              <a:rect l="l" t="t" r="r" b="b"/>
              <a:pathLst>
                <a:path w="6306566" h="5406390">
                  <a:moveTo>
                    <a:pt x="6014466" y="5406390"/>
                  </a:moveTo>
                  <a:cubicBezTo>
                    <a:pt x="6175121" y="5406390"/>
                    <a:pt x="6306566" y="5274945"/>
                    <a:pt x="6306566" y="5114290"/>
                  </a:cubicBezTo>
                  <a:lnTo>
                    <a:pt x="6306566" y="264922"/>
                  </a:lnTo>
                  <a:cubicBezTo>
                    <a:pt x="6306566" y="104267"/>
                    <a:pt x="6177915" y="0"/>
                    <a:pt x="6020816" y="33147"/>
                  </a:cubicBezTo>
                  <a:lnTo>
                    <a:pt x="242316" y="1251966"/>
                  </a:lnTo>
                  <a:cubicBezTo>
                    <a:pt x="85090" y="1285113"/>
                    <a:pt x="0" y="1436243"/>
                    <a:pt x="53213" y="1587881"/>
                  </a:cubicBezTo>
                  <a:lnTo>
                    <a:pt x="1295781" y="5130673"/>
                  </a:lnTo>
                  <a:cubicBezTo>
                    <a:pt x="1348994" y="5282311"/>
                    <a:pt x="1523873" y="5406263"/>
                    <a:pt x="1684528" y="5406263"/>
                  </a:cubicBezTo>
                  <a:lnTo>
                    <a:pt x="6014466" y="5406390"/>
                  </a:lnTo>
                  <a:close/>
                </a:path>
              </a:pathLst>
            </a:custGeom>
            <a:blipFill>
              <a:blip r:embed="rId9"/>
              <a:stretch>
                <a:fillRect l="-14395" r="-14395"/>
              </a:stretch>
            </a:blipFill>
            <a:ln w="152400" cap="sq">
              <a:solidFill>
                <a:srgbClr val="FFFFFF"/>
              </a:solidFill>
              <a:prstDash val="solid"/>
              <a:miter/>
            </a:ln>
          </p:spPr>
        </p:sp>
      </p:grpSp>
      <p:sp>
        <p:nvSpPr>
          <p:cNvPr id="11" name="TextBox 11"/>
          <p:cNvSpPr txBox="1"/>
          <p:nvPr/>
        </p:nvSpPr>
        <p:spPr>
          <a:xfrm>
            <a:off x="696752" y="3920385"/>
            <a:ext cx="8750522" cy="1537432"/>
          </a:xfrm>
          <a:prstGeom prst="rect">
            <a:avLst/>
          </a:prstGeom>
        </p:spPr>
        <p:txBody>
          <a:bodyPr lIns="0" tIns="0" rIns="0" bIns="0" rtlCol="0" anchor="t">
            <a:spAutoFit/>
          </a:bodyPr>
          <a:lstStyle/>
          <a:p>
            <a:pPr algn="l">
              <a:lnSpc>
                <a:spcPts val="11765"/>
              </a:lnSpc>
            </a:pPr>
            <a:r>
              <a:rPr lang="en-US" sz="11205" b="1">
                <a:solidFill>
                  <a:srgbClr val="B06E10"/>
                </a:solidFill>
                <a:latin typeface="Gordita Bold"/>
                <a:ea typeface="Gordita Bold"/>
                <a:cs typeface="Gordita Bold"/>
                <a:sym typeface="Gordita Bold"/>
              </a:rPr>
              <a:t>Thank You</a:t>
            </a:r>
          </a:p>
        </p:txBody>
      </p:sp>
      <p:grpSp>
        <p:nvGrpSpPr>
          <p:cNvPr id="12" name="Group 12"/>
          <p:cNvGrpSpPr/>
          <p:nvPr/>
        </p:nvGrpSpPr>
        <p:grpSpPr>
          <a:xfrm>
            <a:off x="9623867" y="2109792"/>
            <a:ext cx="5853420" cy="5853420"/>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10"/>
              <a:stretch>
                <a:fillRect l="-50428" b="-222"/>
              </a:stretch>
            </a:blipFill>
            <a:ln w="171450" cap="sq">
              <a:solidFill>
                <a:srgbClr val="FFFFFF"/>
              </a:solidFill>
              <a:prstDash val="solid"/>
              <a:miter/>
            </a:ln>
          </p:spPr>
        </p:sp>
      </p:grpSp>
      <p:grpSp>
        <p:nvGrpSpPr>
          <p:cNvPr id="14" name="Group 14"/>
          <p:cNvGrpSpPr/>
          <p:nvPr/>
        </p:nvGrpSpPr>
        <p:grpSpPr>
          <a:xfrm>
            <a:off x="9091125" y="4793267"/>
            <a:ext cx="1376194" cy="1376194"/>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a:ln w="104775" cap="sq">
              <a:solidFill>
                <a:srgbClr val="FFFFFF"/>
              </a:solidFill>
              <a:prstDash val="solid"/>
              <a:miter/>
            </a:ln>
          </p:spPr>
        </p:sp>
        <p:sp>
          <p:nvSpPr>
            <p:cNvPr id="16" name="TextBox 16"/>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sp>
        <p:nvSpPr>
          <p:cNvPr id="17" name="Freeform 17"/>
          <p:cNvSpPr/>
          <p:nvPr/>
        </p:nvSpPr>
        <p:spPr>
          <a:xfrm>
            <a:off x="9447275" y="5133775"/>
            <a:ext cx="663895" cy="695178"/>
          </a:xfrm>
          <a:custGeom>
            <a:avLst/>
            <a:gdLst/>
            <a:ahLst/>
            <a:cxnLst/>
            <a:rect l="l" t="t" r="r" b="b"/>
            <a:pathLst>
              <a:path w="663895" h="695178">
                <a:moveTo>
                  <a:pt x="0" y="0"/>
                </a:moveTo>
                <a:lnTo>
                  <a:pt x="663895" y="0"/>
                </a:lnTo>
                <a:lnTo>
                  <a:pt x="663895" y="695178"/>
                </a:lnTo>
                <a:lnTo>
                  <a:pt x="0" y="695178"/>
                </a:lnTo>
                <a:lnTo>
                  <a:pt x="0" y="0"/>
                </a:lnTo>
                <a:close/>
              </a:path>
            </a:pathLst>
          </a:custGeom>
          <a:blipFill>
            <a:blip r:embed="rId11">
              <a:extLst>
                <a:ext uri="{96DAC541-7B7A-43D3-8B79-37D633B846F1}">
                  <asvg:svgBlip xmlns:asvg="http://schemas.microsoft.com/office/drawing/2016/SVG/main" r:embed="rId12"/>
                </a:ext>
              </a:extLst>
            </a:blip>
            <a:stretch>
              <a:fillRect/>
            </a:stretch>
          </a:blipFill>
        </p:spPr>
      </p:sp>
      <p:sp>
        <p:nvSpPr>
          <p:cNvPr id="18" name="Freeform 18"/>
          <p:cNvSpPr/>
          <p:nvPr/>
        </p:nvSpPr>
        <p:spPr>
          <a:xfrm>
            <a:off x="16680701" y="2024620"/>
            <a:ext cx="512537" cy="536688"/>
          </a:xfrm>
          <a:custGeom>
            <a:avLst/>
            <a:gdLst/>
            <a:ahLst/>
            <a:cxnLst/>
            <a:rect l="l" t="t" r="r" b="b"/>
            <a:pathLst>
              <a:path w="512537" h="536688">
                <a:moveTo>
                  <a:pt x="0" y="0"/>
                </a:moveTo>
                <a:lnTo>
                  <a:pt x="512537" y="0"/>
                </a:lnTo>
                <a:lnTo>
                  <a:pt x="512537" y="536687"/>
                </a:lnTo>
                <a:lnTo>
                  <a:pt x="0" y="536687"/>
                </a:lnTo>
                <a:lnTo>
                  <a:pt x="0" y="0"/>
                </a:lnTo>
                <a:close/>
              </a:path>
            </a:pathLst>
          </a:custGeom>
          <a:blipFill>
            <a:blip r:embed="rId13">
              <a:extLst>
                <a:ext uri="{96DAC541-7B7A-43D3-8B79-37D633B846F1}">
                  <asvg:svgBlip xmlns:asvg="http://schemas.microsoft.com/office/drawing/2016/SVG/main" r:embed="rId14"/>
                </a:ext>
              </a:extLst>
            </a:blip>
            <a:stretch>
              <a:fillRect/>
            </a:stretch>
          </a:blipFill>
        </p:spPr>
      </p:sp>
      <p:grpSp>
        <p:nvGrpSpPr>
          <p:cNvPr id="19" name="Group 19"/>
          <p:cNvGrpSpPr/>
          <p:nvPr/>
        </p:nvGrpSpPr>
        <p:grpSpPr>
          <a:xfrm>
            <a:off x="9162237" y="7222692"/>
            <a:ext cx="285038" cy="285038"/>
            <a:chOff x="0" y="0"/>
            <a:chExt cx="812800" cy="812800"/>
          </a:xfrm>
        </p:grpSpPr>
        <p:sp>
          <p:nvSpPr>
            <p:cNvPr id="20" name="Freeform 2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a:ln cap="sq">
              <a:noFill/>
              <a:prstDash val="solid"/>
              <a:miter/>
            </a:ln>
          </p:spPr>
        </p:sp>
        <p:sp>
          <p:nvSpPr>
            <p:cNvPr id="21" name="TextBox 21"/>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sp>
        <p:nvSpPr>
          <p:cNvPr id="22" name="TextBox 22"/>
          <p:cNvSpPr txBox="1"/>
          <p:nvPr/>
        </p:nvSpPr>
        <p:spPr>
          <a:xfrm>
            <a:off x="1067846" y="6682865"/>
            <a:ext cx="6445498" cy="405765"/>
          </a:xfrm>
          <a:prstGeom prst="rect">
            <a:avLst/>
          </a:prstGeom>
        </p:spPr>
        <p:txBody>
          <a:bodyPr lIns="0" tIns="0" rIns="0" bIns="0" rtlCol="0" anchor="t">
            <a:spAutoFit/>
          </a:bodyPr>
          <a:lstStyle/>
          <a:p>
            <a:pPr algn="l">
              <a:lnSpc>
                <a:spcPts val="3359"/>
              </a:lnSpc>
              <a:spcBef>
                <a:spcPct val="0"/>
              </a:spcBef>
            </a:pPr>
            <a:r>
              <a:rPr lang="en-US" sz="2400" b="1">
                <a:solidFill>
                  <a:srgbClr val="0665BE"/>
                </a:solidFill>
                <a:latin typeface="Gordita Bold"/>
                <a:ea typeface="Gordita Bold"/>
                <a:cs typeface="Gordita Bold"/>
                <a:sym typeface="Gordita Bold"/>
              </a:rPr>
              <a:t>Internship Presentation [Grp_20]</a:t>
            </a:r>
            <a:endParaRPr lang="en-US" sz="2400" b="1" dirty="0">
              <a:solidFill>
                <a:srgbClr val="0665BE"/>
              </a:solidFill>
              <a:latin typeface="Gordita Bold"/>
              <a:ea typeface="Gordita Bold"/>
              <a:cs typeface="Gordita Bold"/>
              <a:sym typeface="Gordita Bold"/>
            </a:endParaRPr>
          </a:p>
        </p:txBody>
      </p:sp>
      <p:sp>
        <p:nvSpPr>
          <p:cNvPr id="23" name="Freeform 23"/>
          <p:cNvSpPr/>
          <p:nvPr/>
        </p:nvSpPr>
        <p:spPr>
          <a:xfrm>
            <a:off x="1066788" y="995110"/>
            <a:ext cx="1207934" cy="1114682"/>
          </a:xfrm>
          <a:custGeom>
            <a:avLst/>
            <a:gdLst/>
            <a:ahLst/>
            <a:cxnLst/>
            <a:rect l="l" t="t" r="r" b="b"/>
            <a:pathLst>
              <a:path w="1207934" h="1114682">
                <a:moveTo>
                  <a:pt x="0" y="0"/>
                </a:moveTo>
                <a:lnTo>
                  <a:pt x="1207933" y="0"/>
                </a:lnTo>
                <a:lnTo>
                  <a:pt x="1207933" y="1114682"/>
                </a:lnTo>
                <a:lnTo>
                  <a:pt x="0" y="1114682"/>
                </a:lnTo>
                <a:lnTo>
                  <a:pt x="0" y="0"/>
                </a:lnTo>
                <a:close/>
              </a:path>
            </a:pathLst>
          </a:custGeom>
          <a:blipFill>
            <a:blip r:embed="rId15"/>
            <a:stretch>
              <a:fillRect l="-186865" t="-163093" r="-187297" b="-250736"/>
            </a:stretch>
          </a:blipFill>
        </p:spPr>
      </p:sp>
      <p:sp>
        <p:nvSpPr>
          <p:cNvPr id="24" name="TextBox 24"/>
          <p:cNvSpPr txBox="1"/>
          <p:nvPr/>
        </p:nvSpPr>
        <p:spPr>
          <a:xfrm>
            <a:off x="2274721" y="1199755"/>
            <a:ext cx="1772505" cy="824865"/>
          </a:xfrm>
          <a:prstGeom prst="rect">
            <a:avLst/>
          </a:prstGeom>
        </p:spPr>
        <p:txBody>
          <a:bodyPr lIns="0" tIns="0" rIns="0" bIns="0" rtlCol="0" anchor="t">
            <a:spAutoFit/>
          </a:bodyPr>
          <a:lstStyle/>
          <a:p>
            <a:pPr algn="l">
              <a:lnSpc>
                <a:spcPts val="3359"/>
              </a:lnSpc>
            </a:pPr>
            <a:r>
              <a:rPr lang="en-US" sz="2400" b="1">
                <a:solidFill>
                  <a:srgbClr val="0665BE"/>
                </a:solidFill>
                <a:latin typeface="Gordita Bold"/>
                <a:ea typeface="Gordita Bold"/>
                <a:cs typeface="Gordita Bold"/>
                <a:sym typeface="Gordita Bold"/>
              </a:rPr>
              <a:t>DataVerse </a:t>
            </a:r>
          </a:p>
          <a:p>
            <a:pPr algn="l">
              <a:lnSpc>
                <a:spcPts val="3359"/>
              </a:lnSpc>
              <a:spcBef>
                <a:spcPct val="0"/>
              </a:spcBef>
            </a:pPr>
            <a:r>
              <a:rPr lang="en-US" sz="2400" b="1">
                <a:solidFill>
                  <a:srgbClr val="0665BE"/>
                </a:solidFill>
                <a:latin typeface="Gordita Bold"/>
                <a:ea typeface="Gordita Bold"/>
                <a:cs typeface="Gordita Bold"/>
                <a:sym typeface="Gordita Bold"/>
              </a:rPr>
              <a:t>Africa</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206741"/>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5885" t="-35267" r="-29381"/>
            </a:stretch>
          </a:blipFill>
        </p:spPr>
      </p:sp>
      <p:sp>
        <p:nvSpPr>
          <p:cNvPr id="3" name="Freeform 3"/>
          <p:cNvSpPr/>
          <p:nvPr/>
        </p:nvSpPr>
        <p:spPr>
          <a:xfrm>
            <a:off x="14401800" y="-626955"/>
            <a:ext cx="9324265" cy="12011935"/>
          </a:xfrm>
          <a:custGeom>
            <a:avLst/>
            <a:gdLst/>
            <a:ahLst/>
            <a:cxnLst/>
            <a:rect l="l" t="t" r="r" b="b"/>
            <a:pathLst>
              <a:path w="9324265" h="12011935">
                <a:moveTo>
                  <a:pt x="0" y="0"/>
                </a:moveTo>
                <a:lnTo>
                  <a:pt x="9324265" y="0"/>
                </a:lnTo>
                <a:lnTo>
                  <a:pt x="9324265" y="12011935"/>
                </a:lnTo>
                <a:lnTo>
                  <a:pt x="0" y="1201193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4" name="Group 4"/>
          <p:cNvGrpSpPr/>
          <p:nvPr/>
        </p:nvGrpSpPr>
        <p:grpSpPr>
          <a:xfrm>
            <a:off x="12317273" y="2020450"/>
            <a:ext cx="5832618" cy="5832618"/>
            <a:chOff x="0" y="0"/>
            <a:chExt cx="812800" cy="812800"/>
          </a:xfrm>
        </p:grpSpPr>
        <p:sp>
          <p:nvSpPr>
            <p:cNvPr id="5" name="Freeform 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5"/>
              <a:stretch>
                <a:fillRect l="-50093"/>
              </a:stretch>
            </a:blipFill>
            <a:ln w="171450" cap="sq">
              <a:solidFill>
                <a:srgbClr val="FFFFFF"/>
              </a:solidFill>
              <a:prstDash val="solid"/>
              <a:miter/>
            </a:ln>
          </p:spPr>
        </p:sp>
      </p:grpSp>
      <p:sp>
        <p:nvSpPr>
          <p:cNvPr id="6" name="Freeform 6"/>
          <p:cNvSpPr/>
          <p:nvPr/>
        </p:nvSpPr>
        <p:spPr>
          <a:xfrm>
            <a:off x="10768587" y="6579629"/>
            <a:ext cx="663895" cy="695178"/>
          </a:xfrm>
          <a:custGeom>
            <a:avLst/>
            <a:gdLst/>
            <a:ahLst/>
            <a:cxnLst/>
            <a:rect l="l" t="t" r="r" b="b"/>
            <a:pathLst>
              <a:path w="663895" h="695178">
                <a:moveTo>
                  <a:pt x="0" y="0"/>
                </a:moveTo>
                <a:lnTo>
                  <a:pt x="663895" y="0"/>
                </a:lnTo>
                <a:lnTo>
                  <a:pt x="663895" y="695178"/>
                </a:lnTo>
                <a:lnTo>
                  <a:pt x="0" y="695178"/>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grpSp>
        <p:nvGrpSpPr>
          <p:cNvPr id="7" name="Group 7"/>
          <p:cNvGrpSpPr/>
          <p:nvPr/>
        </p:nvGrpSpPr>
        <p:grpSpPr>
          <a:xfrm>
            <a:off x="15644015" y="2020450"/>
            <a:ext cx="705693" cy="705693"/>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p:spPr>
        </p:sp>
        <p:sp>
          <p:nvSpPr>
            <p:cNvPr id="9" name="TextBox 9"/>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sp>
        <p:nvSpPr>
          <p:cNvPr id="10" name="TextBox 10"/>
          <p:cNvSpPr txBox="1"/>
          <p:nvPr/>
        </p:nvSpPr>
        <p:spPr>
          <a:xfrm>
            <a:off x="1028700" y="495300"/>
            <a:ext cx="9383738" cy="984885"/>
          </a:xfrm>
          <a:prstGeom prst="rect">
            <a:avLst/>
          </a:prstGeom>
        </p:spPr>
        <p:txBody>
          <a:bodyPr lIns="0" tIns="0" rIns="0" bIns="0" rtlCol="0" anchor="t">
            <a:spAutoFit/>
          </a:bodyPr>
          <a:lstStyle/>
          <a:p>
            <a:pPr algn="l">
              <a:lnSpc>
                <a:spcPts val="7560"/>
              </a:lnSpc>
            </a:pPr>
            <a:r>
              <a:rPr lang="en-US" sz="7200" b="1" dirty="0">
                <a:solidFill>
                  <a:srgbClr val="0665BE"/>
                </a:solidFill>
                <a:latin typeface="Gordita Bold"/>
                <a:ea typeface="Gordita Bold"/>
                <a:cs typeface="Gordita Bold"/>
                <a:sym typeface="Gordita Bold"/>
              </a:rPr>
              <a:t>Problem Statement</a:t>
            </a:r>
          </a:p>
        </p:txBody>
      </p:sp>
      <p:sp>
        <p:nvSpPr>
          <p:cNvPr id="11" name="TextBox 11"/>
          <p:cNvSpPr txBox="1"/>
          <p:nvPr/>
        </p:nvSpPr>
        <p:spPr>
          <a:xfrm>
            <a:off x="152400" y="1485900"/>
            <a:ext cx="12268200" cy="8756693"/>
          </a:xfrm>
          <a:prstGeom prst="rect">
            <a:avLst/>
          </a:prstGeom>
        </p:spPr>
        <p:txBody>
          <a:bodyPr wrap="square" lIns="0" tIns="0" rIns="0" bIns="0" rtlCol="0" anchor="t">
            <a:spAutoFit/>
          </a:bodyPr>
          <a:lstStyle/>
          <a:p>
            <a:pPr marL="759459" lvl="1" indent="-457200" algn="just">
              <a:lnSpc>
                <a:spcPts val="3639"/>
              </a:lnSpc>
              <a:buFont typeface="Arial" panose="020B0604020202020204" pitchFamily="34" charset="0"/>
              <a:buChar char="•"/>
            </a:pPr>
            <a:r>
              <a:rPr lang="en-US" sz="2400" b="1" dirty="0">
                <a:solidFill>
                  <a:srgbClr val="000000"/>
                </a:solidFill>
                <a:latin typeface="+mj-lt"/>
                <a:ea typeface="Poppins"/>
                <a:cs typeface="Poppins"/>
                <a:sym typeface="Poppins"/>
              </a:rPr>
              <a:t>Context</a:t>
            </a:r>
            <a:r>
              <a:rPr lang="en-US" dirty="0">
                <a:solidFill>
                  <a:srgbClr val="000000"/>
                </a:solidFill>
                <a:latin typeface="Poppins"/>
                <a:ea typeface="Poppins"/>
                <a:cs typeface="Poppins"/>
                <a:sym typeface="Poppins"/>
              </a:rPr>
              <a:t>: </a:t>
            </a:r>
            <a:r>
              <a:rPr lang="en-US" sz="2400" dirty="0"/>
              <a:t>Hypertension, commonly known as high blood pressure, is a major public health concern, contributing to severe cardiovascular diseases such as heart attacks and strokes. Early detection and management are crucial in reducing its long-term health impacts. However, individuals’ awareness and perception of their general health status may influence their risk and management of hypertension.</a:t>
            </a:r>
            <a:r>
              <a:rPr lang="en-US" sz="2400" dirty="0">
                <a:solidFill>
                  <a:srgbClr val="000000"/>
                </a:solidFill>
                <a:latin typeface="Poppins"/>
                <a:ea typeface="Poppins"/>
                <a:cs typeface="Poppins"/>
                <a:sym typeface="Poppins"/>
              </a:rPr>
              <a:t> </a:t>
            </a:r>
          </a:p>
          <a:p>
            <a:pPr marL="302259" lvl="1" algn="just">
              <a:lnSpc>
                <a:spcPts val="3639"/>
              </a:lnSpc>
            </a:pPr>
            <a:endParaRPr lang="en-US" sz="2799" dirty="0">
              <a:solidFill>
                <a:srgbClr val="000000"/>
              </a:solidFill>
              <a:latin typeface="Poppins"/>
              <a:ea typeface="Poppins"/>
              <a:cs typeface="Poppins"/>
              <a:sym typeface="Poppins"/>
            </a:endParaRPr>
          </a:p>
          <a:p>
            <a:pPr marL="759459" lvl="1" indent="-457200" algn="just">
              <a:lnSpc>
                <a:spcPts val="3639"/>
              </a:lnSpc>
              <a:buFont typeface="Arial" panose="020B0604020202020204" pitchFamily="34" charset="0"/>
              <a:buChar char="•"/>
            </a:pPr>
            <a:r>
              <a:rPr lang="en-US" sz="2400" b="1" dirty="0">
                <a:solidFill>
                  <a:srgbClr val="000000"/>
                </a:solidFill>
                <a:latin typeface="+mj-lt"/>
                <a:cs typeface="Poppins"/>
                <a:sym typeface="Poppins"/>
              </a:rPr>
              <a:t>Issue: </a:t>
            </a:r>
            <a:r>
              <a:rPr lang="en-US" sz="2400" dirty="0">
                <a:solidFill>
                  <a:srgbClr val="000000"/>
                </a:solidFill>
                <a:cs typeface="Poppins"/>
              </a:rPr>
              <a:t>Data suggests that individuals who perceive their health as "Poor" have the highest prevalence of hypertension, while those who rate their health as "Excellent" have significantly lower rates. This raises an important question: Are people with poor self-reported health more likely to have hypertension due to underlying health issues, or does their perception affect their health-seeking behavior and management?</a:t>
            </a:r>
          </a:p>
          <a:p>
            <a:pPr marL="302259" lvl="1" algn="just">
              <a:lnSpc>
                <a:spcPts val="3639"/>
              </a:lnSpc>
            </a:pPr>
            <a:endParaRPr lang="en-US" sz="2400" dirty="0">
              <a:solidFill>
                <a:srgbClr val="000000"/>
              </a:solidFill>
              <a:cs typeface="Poppins"/>
              <a:sym typeface="Poppins"/>
            </a:endParaRPr>
          </a:p>
          <a:p>
            <a:pPr marL="759459" lvl="1" indent="-457200" algn="just">
              <a:lnSpc>
                <a:spcPts val="3639"/>
              </a:lnSpc>
              <a:buFont typeface="Arial" panose="020B0604020202020204" pitchFamily="34" charset="0"/>
              <a:buChar char="•"/>
            </a:pPr>
            <a:r>
              <a:rPr lang="en-US" sz="2400" b="1" dirty="0">
                <a:solidFill>
                  <a:srgbClr val="000000"/>
                </a:solidFill>
                <a:latin typeface="+mj-lt"/>
                <a:cs typeface="Poppins"/>
                <a:sym typeface="Poppins"/>
              </a:rPr>
              <a:t>Impact: </a:t>
            </a:r>
            <a:r>
              <a:rPr lang="en-US" sz="2400" dirty="0">
                <a:solidFill>
                  <a:srgbClr val="000000"/>
                </a:solidFill>
                <a:cs typeface="Poppins"/>
              </a:rPr>
              <a:t>If individuals with "Poor" or "Fair" health perceptions are at higher risk, healthcare providers and policymakers must prioritize awareness campaigns, early screenings, and targeted interventions. By identifying how hypertension prevalence varies across different self-reported health categories, this analysis provides crucial insights for healthcare providers, public health officials, and policymakers to design targeted awareness campaigns, encourage early screenings, and implement risk-based intervention programs.</a:t>
            </a:r>
            <a:endParaRPr lang="en-US" sz="2400" dirty="0">
              <a:solidFill>
                <a:srgbClr val="000000"/>
              </a:solidFill>
              <a:cs typeface="Poppins"/>
              <a:sym typeface="Poppins"/>
            </a:endParaRPr>
          </a:p>
          <a:p>
            <a:pPr algn="just">
              <a:lnSpc>
                <a:spcPts val="3639"/>
              </a:lnSpc>
            </a:pPr>
            <a:endParaRPr lang="en-US" sz="2799" dirty="0">
              <a:solidFill>
                <a:srgbClr val="000000"/>
              </a:solidFill>
              <a:latin typeface="Poppins"/>
              <a:ea typeface="Poppins"/>
              <a:cs typeface="Poppins"/>
              <a:sym typeface="Poppin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37160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5885" t="-35267" r="-29381"/>
            </a:stretch>
          </a:blipFill>
        </p:spPr>
      </p:sp>
      <p:sp>
        <p:nvSpPr>
          <p:cNvPr id="3" name="Freeform 3"/>
          <p:cNvSpPr/>
          <p:nvPr/>
        </p:nvSpPr>
        <p:spPr>
          <a:xfrm>
            <a:off x="10673559" y="-1876360"/>
            <a:ext cx="10537869" cy="13575354"/>
          </a:xfrm>
          <a:custGeom>
            <a:avLst/>
            <a:gdLst/>
            <a:ahLst/>
            <a:cxnLst/>
            <a:rect l="l" t="t" r="r" b="b"/>
            <a:pathLst>
              <a:path w="10537869" h="13575354">
                <a:moveTo>
                  <a:pt x="0" y="0"/>
                </a:moveTo>
                <a:lnTo>
                  <a:pt x="10537868" y="0"/>
                </a:lnTo>
                <a:lnTo>
                  <a:pt x="10537868" y="13575354"/>
                </a:lnTo>
                <a:lnTo>
                  <a:pt x="0" y="1357535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12687928" y="4107814"/>
            <a:ext cx="5785416" cy="5785416"/>
          </a:xfrm>
          <a:custGeom>
            <a:avLst/>
            <a:gdLst/>
            <a:ahLst/>
            <a:cxnLst/>
            <a:rect l="l" t="t" r="r" b="b"/>
            <a:pathLst>
              <a:path w="5785416" h="5785416">
                <a:moveTo>
                  <a:pt x="0" y="0"/>
                </a:moveTo>
                <a:lnTo>
                  <a:pt x="5785416" y="0"/>
                </a:lnTo>
                <a:lnTo>
                  <a:pt x="5785416" y="5785416"/>
                </a:lnTo>
                <a:lnTo>
                  <a:pt x="0" y="578541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a:off x="12586718" y="1064302"/>
            <a:ext cx="5081705" cy="4300393"/>
          </a:xfrm>
          <a:custGeom>
            <a:avLst/>
            <a:gdLst/>
            <a:ahLst/>
            <a:cxnLst/>
            <a:rect l="l" t="t" r="r" b="b"/>
            <a:pathLst>
              <a:path w="5081705" h="4300393">
                <a:moveTo>
                  <a:pt x="0" y="0"/>
                </a:moveTo>
                <a:lnTo>
                  <a:pt x="5081705" y="0"/>
                </a:lnTo>
                <a:lnTo>
                  <a:pt x="5081705" y="4300392"/>
                </a:lnTo>
                <a:lnTo>
                  <a:pt x="0" y="4300392"/>
                </a:lnTo>
                <a:lnTo>
                  <a:pt x="0" y="0"/>
                </a:lnTo>
                <a:close/>
              </a:path>
            </a:pathLst>
          </a:custGeom>
          <a:blipFill>
            <a:blip r:embed="rId7">
              <a:alphaModFix amt="6000"/>
              <a:extLst>
                <a:ext uri="{96DAC541-7B7A-43D3-8B79-37D633B846F1}">
                  <asvg:svgBlip xmlns:asvg="http://schemas.microsoft.com/office/drawing/2016/SVG/main" r:embed="rId8"/>
                </a:ext>
              </a:extLst>
            </a:blip>
            <a:stretch>
              <a:fillRect/>
            </a:stretch>
          </a:blipFill>
        </p:spPr>
      </p:sp>
      <p:grpSp>
        <p:nvGrpSpPr>
          <p:cNvPr id="6" name="Group 6"/>
          <p:cNvGrpSpPr/>
          <p:nvPr/>
        </p:nvGrpSpPr>
        <p:grpSpPr>
          <a:xfrm>
            <a:off x="12327535" y="2111281"/>
            <a:ext cx="5600072" cy="5600072"/>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9"/>
              <a:stretch>
                <a:fillRect l="-25046" r="-25046"/>
              </a:stretch>
            </a:blipFill>
            <a:ln w="171450" cap="sq">
              <a:solidFill>
                <a:srgbClr val="FFFFFF"/>
              </a:solidFill>
              <a:prstDash val="solid"/>
              <a:miter/>
            </a:ln>
          </p:spPr>
        </p:sp>
      </p:grpSp>
      <p:sp>
        <p:nvSpPr>
          <p:cNvPr id="8" name="Freeform 8"/>
          <p:cNvSpPr/>
          <p:nvPr/>
        </p:nvSpPr>
        <p:spPr>
          <a:xfrm>
            <a:off x="17359006" y="91533"/>
            <a:ext cx="928994" cy="972769"/>
          </a:xfrm>
          <a:custGeom>
            <a:avLst/>
            <a:gdLst/>
            <a:ahLst/>
            <a:cxnLst/>
            <a:rect l="l" t="t" r="r" b="b"/>
            <a:pathLst>
              <a:path w="928994" h="972769">
                <a:moveTo>
                  <a:pt x="0" y="0"/>
                </a:moveTo>
                <a:lnTo>
                  <a:pt x="928994" y="0"/>
                </a:lnTo>
                <a:lnTo>
                  <a:pt x="928994" y="972769"/>
                </a:lnTo>
                <a:lnTo>
                  <a:pt x="0" y="972769"/>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9" name="TextBox 9"/>
          <p:cNvSpPr txBox="1"/>
          <p:nvPr/>
        </p:nvSpPr>
        <p:spPr>
          <a:xfrm>
            <a:off x="1028700" y="800100"/>
            <a:ext cx="9976806" cy="1104900"/>
          </a:xfrm>
          <a:prstGeom prst="rect">
            <a:avLst/>
          </a:prstGeom>
        </p:spPr>
        <p:txBody>
          <a:bodyPr lIns="0" tIns="0" rIns="0" bIns="0" rtlCol="0" anchor="t">
            <a:spAutoFit/>
          </a:bodyPr>
          <a:lstStyle/>
          <a:p>
            <a:pPr algn="l">
              <a:lnSpc>
                <a:spcPts val="8400"/>
              </a:lnSpc>
            </a:pPr>
            <a:r>
              <a:rPr lang="en-US" sz="8000" b="1" dirty="0">
                <a:solidFill>
                  <a:srgbClr val="0665BE"/>
                </a:solidFill>
                <a:latin typeface="Gordita Bold"/>
                <a:ea typeface="Gordita Bold"/>
                <a:cs typeface="Gordita Bold"/>
                <a:sym typeface="Gordita Bold"/>
              </a:rPr>
              <a:t>Project Objectives</a:t>
            </a:r>
          </a:p>
        </p:txBody>
      </p:sp>
      <p:grpSp>
        <p:nvGrpSpPr>
          <p:cNvPr id="10" name="Group 10"/>
          <p:cNvGrpSpPr/>
          <p:nvPr/>
        </p:nvGrpSpPr>
        <p:grpSpPr>
          <a:xfrm>
            <a:off x="16219577" y="7351983"/>
            <a:ext cx="1187739" cy="1187739"/>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665BE"/>
            </a:solidFill>
            <a:ln w="85725" cap="sq">
              <a:solidFill>
                <a:srgbClr val="FFFFFF"/>
              </a:solidFill>
              <a:prstDash val="solid"/>
              <a:miter/>
            </a:ln>
          </p:spPr>
        </p:sp>
        <p:sp>
          <p:nvSpPr>
            <p:cNvPr id="12" name="TextBox 12"/>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sp>
        <p:nvSpPr>
          <p:cNvPr id="13" name="TextBox 13"/>
          <p:cNvSpPr txBox="1"/>
          <p:nvPr/>
        </p:nvSpPr>
        <p:spPr>
          <a:xfrm>
            <a:off x="784622" y="2329307"/>
            <a:ext cx="11621899" cy="6032421"/>
          </a:xfrm>
          <a:prstGeom prst="rect">
            <a:avLst/>
          </a:prstGeom>
        </p:spPr>
        <p:txBody>
          <a:bodyPr wrap="square" lIns="0" tIns="0" rIns="0" bIns="0" rtlCol="0" anchor="t">
            <a:spAutoFit/>
          </a:bodyPr>
          <a:lstStyle/>
          <a:p>
            <a:pPr>
              <a:buNone/>
            </a:pPr>
            <a:r>
              <a:rPr lang="en-US" sz="2800" b="1" dirty="0"/>
              <a:t>Primary Objective:</a:t>
            </a:r>
            <a:br>
              <a:rPr lang="en-US" sz="2800" dirty="0"/>
            </a:br>
            <a:r>
              <a:rPr lang="en-US" sz="2800" dirty="0"/>
              <a:t>Develop a data-driven chronic disease management and early intervention system to effectively identify, monitor, and reduce hypertension prevalence in underserved rural communities.</a:t>
            </a:r>
          </a:p>
          <a:p>
            <a:pPr>
              <a:buNone/>
            </a:pPr>
            <a:endParaRPr lang="en-US" sz="2800" dirty="0"/>
          </a:p>
          <a:p>
            <a:pPr>
              <a:buNone/>
            </a:pPr>
            <a:r>
              <a:rPr lang="en-US" sz="2800" b="1" dirty="0"/>
              <a:t>Secondary Objectives:</a:t>
            </a:r>
            <a:endParaRPr lang="en-US" sz="2800" dirty="0"/>
          </a:p>
          <a:p>
            <a:pPr>
              <a:buFont typeface="Arial" panose="020B0604020202020204" pitchFamily="34" charset="0"/>
              <a:buChar char="•"/>
            </a:pPr>
            <a:r>
              <a:rPr lang="en-US" sz="2800" dirty="0"/>
              <a:t>Analyze clinical and lifestyle data to identify high-risk groups and underlying factors contributing to hypertension.</a:t>
            </a:r>
          </a:p>
          <a:p>
            <a:endParaRPr lang="en-US" sz="2800" dirty="0"/>
          </a:p>
          <a:p>
            <a:pPr>
              <a:buFont typeface="Arial" panose="020B0604020202020204" pitchFamily="34" charset="0"/>
              <a:buChar char="•"/>
            </a:pPr>
            <a:r>
              <a:rPr lang="en-US" sz="2800" dirty="0"/>
              <a:t>Provide actionable insights to inform targeted public health interventions and resource allocation.</a:t>
            </a:r>
          </a:p>
          <a:p>
            <a:endParaRPr lang="en-US" sz="2800" dirty="0"/>
          </a:p>
          <a:p>
            <a:pPr>
              <a:buFont typeface="Arial" panose="020B0604020202020204" pitchFamily="34" charset="0"/>
              <a:buChar char="•"/>
            </a:pPr>
            <a:r>
              <a:rPr lang="en-US" sz="2800" dirty="0"/>
              <a:t>Enhance early detection through improved screening and health awareness initiatives.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352482-777B-2FD2-B050-F35DE46683CA}"/>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AD5E14E3-1DF6-9F0A-CDB2-E7C4C9B29DBB}"/>
              </a:ext>
            </a:extLst>
          </p:cNvPr>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l="-7763" t="-21913" r="-27503" b="-13353"/>
            </a:stretch>
          </a:blipFill>
        </p:spPr>
      </p:sp>
      <p:grpSp>
        <p:nvGrpSpPr>
          <p:cNvPr id="3" name="Group 3">
            <a:extLst>
              <a:ext uri="{FF2B5EF4-FFF2-40B4-BE49-F238E27FC236}">
                <a16:creationId xmlns:a16="http://schemas.microsoft.com/office/drawing/2014/main" id="{D0277DD1-DFE9-A97C-05F8-BBF68A9D9C16}"/>
              </a:ext>
            </a:extLst>
          </p:cNvPr>
          <p:cNvGrpSpPr/>
          <p:nvPr/>
        </p:nvGrpSpPr>
        <p:grpSpPr>
          <a:xfrm>
            <a:off x="-2639001" y="-1293393"/>
            <a:ext cx="13514159" cy="11905288"/>
            <a:chOff x="0" y="0"/>
            <a:chExt cx="3559285" cy="2915884"/>
          </a:xfrm>
        </p:grpSpPr>
        <p:sp>
          <p:nvSpPr>
            <p:cNvPr id="4" name="Freeform 4">
              <a:extLst>
                <a:ext uri="{FF2B5EF4-FFF2-40B4-BE49-F238E27FC236}">
                  <a16:creationId xmlns:a16="http://schemas.microsoft.com/office/drawing/2014/main" id="{AE677A0C-3459-B562-8E8F-AEEC297A8607}"/>
                </a:ext>
              </a:extLst>
            </p:cNvPr>
            <p:cNvSpPr/>
            <p:nvPr/>
          </p:nvSpPr>
          <p:spPr>
            <a:xfrm>
              <a:off x="0" y="0"/>
              <a:ext cx="3559285" cy="2915884"/>
            </a:xfrm>
            <a:custGeom>
              <a:avLst/>
              <a:gdLst/>
              <a:ahLst/>
              <a:cxnLst/>
              <a:rect l="l" t="t" r="r" b="b"/>
              <a:pathLst>
                <a:path w="3559285" h="2915884">
                  <a:moveTo>
                    <a:pt x="0" y="0"/>
                  </a:moveTo>
                  <a:lnTo>
                    <a:pt x="3559285" y="0"/>
                  </a:lnTo>
                  <a:lnTo>
                    <a:pt x="3559285" y="2915884"/>
                  </a:lnTo>
                  <a:lnTo>
                    <a:pt x="0" y="2915884"/>
                  </a:lnTo>
                  <a:close/>
                </a:path>
              </a:pathLst>
            </a:custGeom>
            <a:solidFill>
              <a:srgbClr val="0665BE"/>
            </a:solidFill>
          </p:spPr>
        </p:sp>
        <p:sp>
          <p:nvSpPr>
            <p:cNvPr id="5" name="TextBox 5">
              <a:extLst>
                <a:ext uri="{FF2B5EF4-FFF2-40B4-BE49-F238E27FC236}">
                  <a16:creationId xmlns:a16="http://schemas.microsoft.com/office/drawing/2014/main" id="{82069764-0F2B-14EB-37A2-57348E8A130A}"/>
                </a:ext>
              </a:extLst>
            </p:cNvPr>
            <p:cNvSpPr txBox="1"/>
            <p:nvPr/>
          </p:nvSpPr>
          <p:spPr>
            <a:xfrm>
              <a:off x="0" y="-47625"/>
              <a:ext cx="3559285" cy="2963509"/>
            </a:xfrm>
            <a:prstGeom prst="rect">
              <a:avLst/>
            </a:prstGeom>
          </p:spPr>
          <p:txBody>
            <a:bodyPr lIns="50800" tIns="50800" rIns="50800" bIns="50800" rtlCol="0" anchor="ctr"/>
            <a:lstStyle/>
            <a:p>
              <a:pPr algn="ctr">
                <a:lnSpc>
                  <a:spcPts val="3678"/>
                </a:lnSpc>
              </a:pPr>
              <a:endParaRPr/>
            </a:p>
          </p:txBody>
        </p:sp>
      </p:grpSp>
      <p:sp>
        <p:nvSpPr>
          <p:cNvPr id="6" name="Freeform 6">
            <a:extLst>
              <a:ext uri="{FF2B5EF4-FFF2-40B4-BE49-F238E27FC236}">
                <a16:creationId xmlns:a16="http://schemas.microsoft.com/office/drawing/2014/main" id="{B00BA104-973F-ADD6-A448-9809146695B7}"/>
              </a:ext>
            </a:extLst>
          </p:cNvPr>
          <p:cNvSpPr/>
          <p:nvPr/>
        </p:nvSpPr>
        <p:spPr>
          <a:xfrm>
            <a:off x="14225152" y="648632"/>
            <a:ext cx="4414617" cy="3735870"/>
          </a:xfrm>
          <a:custGeom>
            <a:avLst/>
            <a:gdLst/>
            <a:ahLst/>
            <a:cxnLst/>
            <a:rect l="l" t="t" r="r" b="b"/>
            <a:pathLst>
              <a:path w="4414617" h="3735870">
                <a:moveTo>
                  <a:pt x="0" y="0"/>
                </a:moveTo>
                <a:lnTo>
                  <a:pt x="4414618" y="0"/>
                </a:lnTo>
                <a:lnTo>
                  <a:pt x="4414618" y="3735870"/>
                </a:lnTo>
                <a:lnTo>
                  <a:pt x="0" y="373587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a:extLst>
              <a:ext uri="{FF2B5EF4-FFF2-40B4-BE49-F238E27FC236}">
                <a16:creationId xmlns:a16="http://schemas.microsoft.com/office/drawing/2014/main" id="{006F6BD8-D561-790B-D807-39811F0214DB}"/>
              </a:ext>
            </a:extLst>
          </p:cNvPr>
          <p:cNvSpPr/>
          <p:nvPr/>
        </p:nvSpPr>
        <p:spPr>
          <a:xfrm flipH="1">
            <a:off x="10691148" y="-1293393"/>
            <a:ext cx="11082172" cy="13575354"/>
          </a:xfrm>
          <a:custGeom>
            <a:avLst/>
            <a:gdLst/>
            <a:ahLst/>
            <a:cxnLst/>
            <a:rect l="l" t="t" r="r" b="b"/>
            <a:pathLst>
              <a:path w="10537869" h="13575354">
                <a:moveTo>
                  <a:pt x="10537869" y="0"/>
                </a:moveTo>
                <a:lnTo>
                  <a:pt x="0" y="0"/>
                </a:lnTo>
                <a:lnTo>
                  <a:pt x="0" y="13575354"/>
                </a:lnTo>
                <a:lnTo>
                  <a:pt x="10537869" y="13575354"/>
                </a:lnTo>
                <a:lnTo>
                  <a:pt x="10537869"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dirty="0"/>
          </a:p>
        </p:txBody>
      </p:sp>
      <p:sp>
        <p:nvSpPr>
          <p:cNvPr id="8" name="Freeform 8">
            <a:extLst>
              <a:ext uri="{FF2B5EF4-FFF2-40B4-BE49-F238E27FC236}">
                <a16:creationId xmlns:a16="http://schemas.microsoft.com/office/drawing/2014/main" id="{DEA212A0-B924-9AD6-0B3A-5E0C58E4984A}"/>
              </a:ext>
            </a:extLst>
          </p:cNvPr>
          <p:cNvSpPr/>
          <p:nvPr/>
        </p:nvSpPr>
        <p:spPr>
          <a:xfrm>
            <a:off x="8135540" y="-4447402"/>
            <a:ext cx="8296921" cy="8296921"/>
          </a:xfrm>
          <a:custGeom>
            <a:avLst/>
            <a:gdLst/>
            <a:ahLst/>
            <a:cxnLst/>
            <a:rect l="l" t="t" r="r" b="b"/>
            <a:pathLst>
              <a:path w="8296921" h="8296921">
                <a:moveTo>
                  <a:pt x="0" y="0"/>
                </a:moveTo>
                <a:lnTo>
                  <a:pt x="8296921" y="0"/>
                </a:lnTo>
                <a:lnTo>
                  <a:pt x="8296921" y="8296921"/>
                </a:lnTo>
                <a:lnTo>
                  <a:pt x="0" y="8296921"/>
                </a:lnTo>
                <a:lnTo>
                  <a:pt x="0" y="0"/>
                </a:lnTo>
                <a:close/>
              </a:path>
            </a:pathLst>
          </a:custGeom>
          <a:blipFill>
            <a:blip r:embed="rId7">
              <a:alphaModFix amt="76000"/>
              <a:extLst>
                <a:ext uri="{96DAC541-7B7A-43D3-8B79-37D633B846F1}">
                  <asvg:svgBlip xmlns:asvg="http://schemas.microsoft.com/office/drawing/2016/SVG/main" r:embed="rId8"/>
                </a:ext>
              </a:extLst>
            </a:blip>
            <a:stretch>
              <a:fillRect/>
            </a:stretch>
          </a:blipFill>
        </p:spPr>
      </p:sp>
      <p:sp>
        <p:nvSpPr>
          <p:cNvPr id="9" name="AutoShape 9">
            <a:extLst>
              <a:ext uri="{FF2B5EF4-FFF2-40B4-BE49-F238E27FC236}">
                <a16:creationId xmlns:a16="http://schemas.microsoft.com/office/drawing/2014/main" id="{BBD141C5-7F53-F241-5B91-C24489EA987D}"/>
              </a:ext>
            </a:extLst>
          </p:cNvPr>
          <p:cNvSpPr/>
          <p:nvPr/>
        </p:nvSpPr>
        <p:spPr>
          <a:xfrm>
            <a:off x="1028700" y="4621258"/>
            <a:ext cx="8115300" cy="0"/>
          </a:xfrm>
          <a:prstGeom prst="line">
            <a:avLst/>
          </a:prstGeom>
          <a:ln w="38100" cap="flat">
            <a:solidFill>
              <a:srgbClr val="0665BE"/>
            </a:solidFill>
            <a:prstDash val="solid"/>
            <a:headEnd type="none" w="sm" len="sm"/>
            <a:tailEnd type="none" w="sm" len="sm"/>
          </a:ln>
        </p:spPr>
      </p:sp>
      <p:sp>
        <p:nvSpPr>
          <p:cNvPr id="10" name="Freeform 10">
            <a:extLst>
              <a:ext uri="{FF2B5EF4-FFF2-40B4-BE49-F238E27FC236}">
                <a16:creationId xmlns:a16="http://schemas.microsoft.com/office/drawing/2014/main" id="{933C6539-54FF-2DCD-A549-DF9058F5DCE0}"/>
              </a:ext>
            </a:extLst>
          </p:cNvPr>
          <p:cNvSpPr/>
          <p:nvPr/>
        </p:nvSpPr>
        <p:spPr>
          <a:xfrm>
            <a:off x="9178421" y="156647"/>
            <a:ext cx="469846" cy="491985"/>
          </a:xfrm>
          <a:custGeom>
            <a:avLst/>
            <a:gdLst/>
            <a:ahLst/>
            <a:cxnLst/>
            <a:rect l="l" t="t" r="r" b="b"/>
            <a:pathLst>
              <a:path w="469846" h="491985">
                <a:moveTo>
                  <a:pt x="0" y="0"/>
                </a:moveTo>
                <a:lnTo>
                  <a:pt x="469846" y="0"/>
                </a:lnTo>
                <a:lnTo>
                  <a:pt x="469846" y="491985"/>
                </a:lnTo>
                <a:lnTo>
                  <a:pt x="0" y="491985"/>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
        <p:nvSpPr>
          <p:cNvPr id="11" name="TextBox 11">
            <a:extLst>
              <a:ext uri="{FF2B5EF4-FFF2-40B4-BE49-F238E27FC236}">
                <a16:creationId xmlns:a16="http://schemas.microsoft.com/office/drawing/2014/main" id="{69586C42-6FEA-1AA9-08F7-9B4B45815482}"/>
              </a:ext>
            </a:extLst>
          </p:cNvPr>
          <p:cNvSpPr txBox="1"/>
          <p:nvPr/>
        </p:nvSpPr>
        <p:spPr>
          <a:xfrm>
            <a:off x="3452099" y="19453"/>
            <a:ext cx="9355651" cy="1104900"/>
          </a:xfrm>
          <a:prstGeom prst="rect">
            <a:avLst/>
          </a:prstGeom>
        </p:spPr>
        <p:txBody>
          <a:bodyPr lIns="0" tIns="0" rIns="0" bIns="0" rtlCol="0" anchor="t">
            <a:spAutoFit/>
          </a:bodyPr>
          <a:lstStyle/>
          <a:p>
            <a:pPr algn="l">
              <a:lnSpc>
                <a:spcPts val="8400"/>
              </a:lnSpc>
            </a:pPr>
            <a:r>
              <a:rPr lang="en-US" sz="8000" b="1" dirty="0">
                <a:solidFill>
                  <a:srgbClr val="FFFFFF"/>
                </a:solidFill>
                <a:latin typeface="Gordita Bold"/>
                <a:ea typeface="Gordita Bold"/>
                <a:cs typeface="Gordita Bold"/>
                <a:sym typeface="Gordita Bold"/>
              </a:rPr>
              <a:t>Data Insights</a:t>
            </a:r>
          </a:p>
        </p:txBody>
      </p:sp>
      <p:sp>
        <p:nvSpPr>
          <p:cNvPr id="12" name="Freeform 12">
            <a:extLst>
              <a:ext uri="{FF2B5EF4-FFF2-40B4-BE49-F238E27FC236}">
                <a16:creationId xmlns:a16="http://schemas.microsoft.com/office/drawing/2014/main" id="{F5E864A8-A182-3338-3B4D-8FFE9566387B}"/>
              </a:ext>
            </a:extLst>
          </p:cNvPr>
          <p:cNvSpPr/>
          <p:nvPr/>
        </p:nvSpPr>
        <p:spPr>
          <a:xfrm>
            <a:off x="5300737" y="-4344171"/>
            <a:ext cx="6349035" cy="5372871"/>
          </a:xfrm>
          <a:custGeom>
            <a:avLst/>
            <a:gdLst/>
            <a:ahLst/>
            <a:cxnLst/>
            <a:rect l="l" t="t" r="r" b="b"/>
            <a:pathLst>
              <a:path w="6349035" h="5372871">
                <a:moveTo>
                  <a:pt x="0" y="0"/>
                </a:moveTo>
                <a:lnTo>
                  <a:pt x="6349035" y="0"/>
                </a:lnTo>
                <a:lnTo>
                  <a:pt x="6349035" y="5372871"/>
                </a:lnTo>
                <a:lnTo>
                  <a:pt x="0" y="5372871"/>
                </a:lnTo>
                <a:lnTo>
                  <a:pt x="0" y="0"/>
                </a:lnTo>
                <a:close/>
              </a:path>
            </a:pathLst>
          </a:custGeom>
          <a:blipFill>
            <a:blip r:embed="rId3">
              <a:alphaModFix amt="5000"/>
              <a:extLst>
                <a:ext uri="{96DAC541-7B7A-43D3-8B79-37D633B846F1}">
                  <asvg:svgBlip xmlns:asvg="http://schemas.microsoft.com/office/drawing/2016/SVG/main" r:embed="rId4"/>
                </a:ext>
              </a:extLst>
            </a:blip>
            <a:stretch>
              <a:fillRect/>
            </a:stretch>
          </a:blipFill>
        </p:spPr>
      </p:sp>
      <p:grpSp>
        <p:nvGrpSpPr>
          <p:cNvPr id="13" name="Group 13">
            <a:extLst>
              <a:ext uri="{FF2B5EF4-FFF2-40B4-BE49-F238E27FC236}">
                <a16:creationId xmlns:a16="http://schemas.microsoft.com/office/drawing/2014/main" id="{0908E72F-2B5E-C0A1-5216-10E3DB7D2D9F}"/>
              </a:ext>
            </a:extLst>
          </p:cNvPr>
          <p:cNvGrpSpPr/>
          <p:nvPr/>
        </p:nvGrpSpPr>
        <p:grpSpPr>
          <a:xfrm>
            <a:off x="17365620" y="4461155"/>
            <a:ext cx="460471" cy="460471"/>
            <a:chOff x="0" y="0"/>
            <a:chExt cx="812800" cy="812800"/>
          </a:xfrm>
        </p:grpSpPr>
        <p:sp>
          <p:nvSpPr>
            <p:cNvPr id="14" name="Freeform 14">
              <a:extLst>
                <a:ext uri="{FF2B5EF4-FFF2-40B4-BE49-F238E27FC236}">
                  <a16:creationId xmlns:a16="http://schemas.microsoft.com/office/drawing/2014/main" id="{B64000F5-7813-4EF3-CE80-B7796C122343}"/>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p:spPr>
        </p:sp>
        <p:sp>
          <p:nvSpPr>
            <p:cNvPr id="15" name="TextBox 15">
              <a:extLst>
                <a:ext uri="{FF2B5EF4-FFF2-40B4-BE49-F238E27FC236}">
                  <a16:creationId xmlns:a16="http://schemas.microsoft.com/office/drawing/2014/main" id="{096F40E9-60DE-C4F6-010B-A619462CF744}"/>
                </a:ext>
              </a:extLst>
            </p:cNvPr>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16" name="Group 16">
            <a:extLst>
              <a:ext uri="{FF2B5EF4-FFF2-40B4-BE49-F238E27FC236}">
                <a16:creationId xmlns:a16="http://schemas.microsoft.com/office/drawing/2014/main" id="{F7EE2355-D7D4-3CE5-88C1-8425DBD1E915}"/>
              </a:ext>
            </a:extLst>
          </p:cNvPr>
          <p:cNvGrpSpPr/>
          <p:nvPr/>
        </p:nvGrpSpPr>
        <p:grpSpPr>
          <a:xfrm>
            <a:off x="17595856" y="1645777"/>
            <a:ext cx="285038" cy="285038"/>
            <a:chOff x="0" y="0"/>
            <a:chExt cx="812800" cy="812800"/>
          </a:xfrm>
        </p:grpSpPr>
        <p:sp>
          <p:nvSpPr>
            <p:cNvPr id="17" name="Freeform 17">
              <a:extLst>
                <a:ext uri="{FF2B5EF4-FFF2-40B4-BE49-F238E27FC236}">
                  <a16:creationId xmlns:a16="http://schemas.microsoft.com/office/drawing/2014/main" id="{157CFFED-6BB8-E976-CD4F-09393759BFC0}"/>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a:ln cap="sq">
              <a:noFill/>
              <a:prstDash val="solid"/>
              <a:miter/>
            </a:ln>
          </p:spPr>
        </p:sp>
        <p:sp>
          <p:nvSpPr>
            <p:cNvPr id="18" name="TextBox 18">
              <a:extLst>
                <a:ext uri="{FF2B5EF4-FFF2-40B4-BE49-F238E27FC236}">
                  <a16:creationId xmlns:a16="http://schemas.microsoft.com/office/drawing/2014/main" id="{24D0B6A1-6E3B-705C-7C0A-E559442C51FA}"/>
                </a:ext>
              </a:extLst>
            </p:cNvPr>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pic>
        <p:nvPicPr>
          <p:cNvPr id="23" name="Picture 22">
            <a:extLst>
              <a:ext uri="{FF2B5EF4-FFF2-40B4-BE49-F238E27FC236}">
                <a16:creationId xmlns:a16="http://schemas.microsoft.com/office/drawing/2014/main" id="{2FFBD896-0E46-9DCF-7072-53D7540BAA80}"/>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04774" y="1930815"/>
            <a:ext cx="8296921" cy="7162794"/>
          </a:xfrm>
          <a:prstGeom prst="rect">
            <a:avLst/>
          </a:prstGeom>
        </p:spPr>
      </p:pic>
      <p:sp>
        <p:nvSpPr>
          <p:cNvPr id="24" name="TextBox 21">
            <a:extLst>
              <a:ext uri="{FF2B5EF4-FFF2-40B4-BE49-F238E27FC236}">
                <a16:creationId xmlns:a16="http://schemas.microsoft.com/office/drawing/2014/main" id="{A610FD4C-F384-735C-76CB-D01BCCE4A8BC}"/>
              </a:ext>
            </a:extLst>
          </p:cNvPr>
          <p:cNvSpPr txBox="1"/>
          <p:nvPr/>
        </p:nvSpPr>
        <p:spPr>
          <a:xfrm>
            <a:off x="8534400" y="1507636"/>
            <a:ext cx="8773708" cy="8286051"/>
          </a:xfrm>
          <a:prstGeom prst="rect">
            <a:avLst/>
          </a:prstGeom>
        </p:spPr>
        <p:txBody>
          <a:bodyPr wrap="square" lIns="0" tIns="0" rIns="0" bIns="0" rtlCol="0" anchor="t">
            <a:spAutoFit/>
          </a:bodyPr>
          <a:lstStyle/>
          <a:p>
            <a:pPr marL="285750" indent="-285750" algn="just">
              <a:lnSpc>
                <a:spcPts val="3639"/>
              </a:lnSpc>
              <a:buFont typeface="Arial" panose="020B0604020202020204" pitchFamily="34" charset="0"/>
              <a:buChar char="•"/>
            </a:pPr>
            <a:r>
              <a:rPr lang="en-US" sz="2400" dirty="0">
                <a:solidFill>
                  <a:schemeClr val="bg1"/>
                </a:solidFill>
                <a:effectLst/>
                <a:ea typeface="Calibri" panose="020F0502020204030204" pitchFamily="34" charset="0"/>
                <a:cs typeface="Times New Roman" panose="02020603050405020304" pitchFamily="18" charset="0"/>
              </a:rPr>
              <a:t>On average, individuals experience about </a:t>
            </a:r>
            <a:r>
              <a:rPr lang="en-US" sz="2400" b="1" dirty="0">
                <a:solidFill>
                  <a:schemeClr val="bg1"/>
                </a:solidFill>
                <a:effectLst/>
                <a:ea typeface="Calibri" panose="020F0502020204030204" pitchFamily="34" charset="0"/>
                <a:cs typeface="Times New Roman" panose="02020603050405020304" pitchFamily="18" charset="0"/>
              </a:rPr>
              <a:t>4 days of poor mental health </a:t>
            </a:r>
            <a:r>
              <a:rPr lang="en-US" sz="2400" dirty="0">
                <a:solidFill>
                  <a:schemeClr val="bg1"/>
                </a:solidFill>
                <a:effectLst/>
                <a:ea typeface="Calibri" panose="020F0502020204030204" pitchFamily="34" charset="0"/>
                <a:cs typeface="Times New Roman" panose="02020603050405020304" pitchFamily="18" charset="0"/>
              </a:rPr>
              <a:t>in a 30-day period.</a:t>
            </a:r>
          </a:p>
          <a:p>
            <a:pPr marL="285750" indent="-285750" algn="just">
              <a:lnSpc>
                <a:spcPts val="3639"/>
              </a:lnSpc>
              <a:buFont typeface="Arial" panose="020B0604020202020204" pitchFamily="34" charset="0"/>
              <a:buChar char="•"/>
            </a:pPr>
            <a:r>
              <a:rPr lang="en-US" sz="2400" dirty="0">
                <a:solidFill>
                  <a:schemeClr val="bg1"/>
                </a:solidFill>
                <a:ea typeface="Calibri" panose="020F0502020204030204" pitchFamily="34" charset="0"/>
                <a:cs typeface="Times New Roman" panose="02020603050405020304" pitchFamily="18" charset="0"/>
              </a:rPr>
              <a:t>Roughly </a:t>
            </a:r>
            <a:r>
              <a:rPr lang="en-US" sz="2400" b="1" dirty="0">
                <a:solidFill>
                  <a:schemeClr val="bg1"/>
                </a:solidFill>
                <a:ea typeface="Calibri" panose="020F0502020204030204" pitchFamily="34" charset="0"/>
                <a:cs typeface="Times New Roman" panose="02020603050405020304" pitchFamily="18" charset="0"/>
              </a:rPr>
              <a:t>1 in 7(14.14%)  individuals </a:t>
            </a:r>
            <a:r>
              <a:rPr lang="en-US" sz="2400" dirty="0">
                <a:solidFill>
                  <a:schemeClr val="bg1"/>
                </a:solidFill>
                <a:ea typeface="Calibri" panose="020F0502020204030204" pitchFamily="34" charset="0"/>
                <a:cs typeface="Times New Roman" panose="02020603050405020304" pitchFamily="18" charset="0"/>
              </a:rPr>
              <a:t>in this dataset have been diagnosed with </a:t>
            </a:r>
            <a:r>
              <a:rPr lang="en-US" sz="2400" b="1" dirty="0">
                <a:solidFill>
                  <a:schemeClr val="bg1"/>
                </a:solidFill>
                <a:ea typeface="Calibri" panose="020F0502020204030204" pitchFamily="34" charset="0"/>
                <a:cs typeface="Times New Roman" panose="02020603050405020304" pitchFamily="18" charset="0"/>
              </a:rPr>
              <a:t>Asthma.</a:t>
            </a:r>
          </a:p>
          <a:p>
            <a:pPr marL="285750" indent="-285750" algn="just">
              <a:lnSpc>
                <a:spcPts val="3639"/>
              </a:lnSpc>
              <a:buFont typeface="Arial" panose="020B0604020202020204" pitchFamily="34" charset="0"/>
              <a:buChar char="•"/>
            </a:pPr>
            <a:r>
              <a:rPr lang="en-US" sz="2400" dirty="0">
                <a:solidFill>
                  <a:schemeClr val="bg1"/>
                </a:solidFill>
                <a:ea typeface="Calibri" panose="020F0502020204030204" pitchFamily="34" charset="0"/>
                <a:cs typeface="Times New Roman" panose="02020603050405020304" pitchFamily="18" charset="0"/>
              </a:rPr>
              <a:t>Individuals report about </a:t>
            </a:r>
            <a:r>
              <a:rPr lang="en-US" sz="2400" b="1" dirty="0">
                <a:solidFill>
                  <a:schemeClr val="bg1"/>
                </a:solidFill>
                <a:ea typeface="Calibri" panose="020F0502020204030204" pitchFamily="34" charset="0"/>
                <a:cs typeface="Times New Roman" panose="02020603050405020304" pitchFamily="18" charset="0"/>
              </a:rPr>
              <a:t>3.6 days of poor physical health </a:t>
            </a:r>
            <a:r>
              <a:rPr lang="en-US" sz="2400" dirty="0">
                <a:solidFill>
                  <a:schemeClr val="bg1"/>
                </a:solidFill>
                <a:ea typeface="Calibri" panose="020F0502020204030204" pitchFamily="34" charset="0"/>
                <a:cs typeface="Times New Roman" panose="02020603050405020304" pitchFamily="18" charset="0"/>
              </a:rPr>
              <a:t>per month. This is moderately low but still suggests a subset of the population struggles with ongoing physical health issues.</a:t>
            </a:r>
          </a:p>
          <a:p>
            <a:pPr>
              <a:buNone/>
            </a:pPr>
            <a:endParaRPr lang="en-US" sz="2400" dirty="0">
              <a:effectLst/>
            </a:endParaRPr>
          </a:p>
          <a:p>
            <a:pPr marL="342900" marR="0" lvl="1" indent="-342900" algn="just">
              <a:lnSpc>
                <a:spcPts val="3639"/>
              </a:lnSpc>
              <a:spcAft>
                <a:spcPts val="800"/>
              </a:spcAft>
              <a:buSzPts val="1000"/>
              <a:buFont typeface="Arial" panose="020B0604020202020204" pitchFamily="34" charset="0"/>
              <a:buChar char="•"/>
              <a:tabLst>
                <a:tab pos="914400" algn="l"/>
              </a:tabLst>
            </a:pPr>
            <a:r>
              <a:rPr lang="en-US" sz="2400" dirty="0">
                <a:solidFill>
                  <a:schemeClr val="bg1"/>
                </a:solidFill>
                <a:ea typeface="Calibri" panose="020F0502020204030204" pitchFamily="34" charset="0"/>
                <a:cs typeface="Times New Roman" panose="02020603050405020304" pitchFamily="18" charset="0"/>
              </a:rPr>
              <a:t>Nearly </a:t>
            </a:r>
            <a:r>
              <a:rPr lang="en-US" sz="2400" b="1" dirty="0">
                <a:solidFill>
                  <a:schemeClr val="bg1"/>
                </a:solidFill>
                <a:ea typeface="Calibri" panose="020F0502020204030204" pitchFamily="34" charset="0"/>
                <a:cs typeface="Times New Roman" panose="02020603050405020304" pitchFamily="18" charset="0"/>
              </a:rPr>
              <a:t>1 in 10 individuals </a:t>
            </a:r>
            <a:r>
              <a:rPr lang="en-US" sz="2400" dirty="0">
                <a:solidFill>
                  <a:schemeClr val="bg1"/>
                </a:solidFill>
                <a:ea typeface="Calibri" panose="020F0502020204030204" pitchFamily="34" charset="0"/>
                <a:cs typeface="Times New Roman" panose="02020603050405020304" pitchFamily="18" charset="0"/>
              </a:rPr>
              <a:t>have experienced </a:t>
            </a:r>
            <a:r>
              <a:rPr lang="en-US" sz="2400" b="1" dirty="0">
                <a:solidFill>
                  <a:schemeClr val="bg1"/>
                </a:solidFill>
                <a:ea typeface="Calibri" panose="020F0502020204030204" pitchFamily="34" charset="0"/>
                <a:cs typeface="Times New Roman" panose="02020603050405020304" pitchFamily="18" charset="0"/>
              </a:rPr>
              <a:t>Skin Cancer</a:t>
            </a:r>
            <a:r>
              <a:rPr lang="en-US" sz="2400" dirty="0">
                <a:solidFill>
                  <a:schemeClr val="bg1"/>
                </a:solidFill>
                <a:ea typeface="Calibri" panose="020F0502020204030204" pitchFamily="34" charset="0"/>
                <a:cs typeface="Times New Roman" panose="02020603050405020304" pitchFamily="18" charset="0"/>
              </a:rPr>
              <a:t>. This underscores the importance of preventive measures (e.g., sun protection, regular skin checks) and early detection strategies.</a:t>
            </a:r>
          </a:p>
          <a:p>
            <a:pPr marL="285750" indent="-285750" algn="just">
              <a:lnSpc>
                <a:spcPts val="3639"/>
              </a:lnSpc>
              <a:buFont typeface="Arial" panose="020B0604020202020204" pitchFamily="34" charset="0"/>
              <a:buChar char="•"/>
            </a:pPr>
            <a:r>
              <a:rPr lang="en-US" sz="2400" dirty="0">
                <a:solidFill>
                  <a:schemeClr val="bg1"/>
                </a:solidFill>
                <a:ea typeface="Calibri" panose="020F0502020204030204" pitchFamily="34" charset="0"/>
                <a:cs typeface="Times New Roman" panose="02020603050405020304" pitchFamily="18" charset="0"/>
              </a:rPr>
              <a:t>Most individuals get around </a:t>
            </a:r>
            <a:r>
              <a:rPr lang="en-US" sz="2400" b="1" dirty="0">
                <a:solidFill>
                  <a:schemeClr val="bg1"/>
                </a:solidFill>
                <a:ea typeface="Calibri" panose="020F0502020204030204" pitchFamily="34" charset="0"/>
                <a:cs typeface="Times New Roman" panose="02020603050405020304" pitchFamily="18" charset="0"/>
              </a:rPr>
              <a:t>7 hours of sleep </a:t>
            </a:r>
            <a:r>
              <a:rPr lang="en-US" sz="2400" dirty="0">
                <a:solidFill>
                  <a:schemeClr val="bg1"/>
                </a:solidFill>
                <a:ea typeface="Calibri" panose="020F0502020204030204" pitchFamily="34" charset="0"/>
                <a:cs typeface="Times New Roman" panose="02020603050405020304" pitchFamily="18" charset="0"/>
              </a:rPr>
              <a:t>nightly, which is on the lower boundary of the recommended </a:t>
            </a:r>
            <a:r>
              <a:rPr lang="en-US" sz="2400" b="1" dirty="0">
                <a:solidFill>
                  <a:schemeClr val="bg1"/>
                </a:solidFill>
                <a:ea typeface="Calibri" panose="020F0502020204030204" pitchFamily="34" charset="0"/>
                <a:cs typeface="Times New Roman" panose="02020603050405020304" pitchFamily="18" charset="0"/>
              </a:rPr>
              <a:t>7–9 hours</a:t>
            </a:r>
            <a:r>
              <a:rPr lang="en-US" sz="2400" dirty="0">
                <a:solidFill>
                  <a:schemeClr val="bg1"/>
                </a:solidFill>
                <a:ea typeface="Calibri" panose="020F0502020204030204" pitchFamily="34" charset="0"/>
                <a:cs typeface="Times New Roman" panose="02020603050405020304" pitchFamily="18" charset="0"/>
              </a:rPr>
              <a:t>.</a:t>
            </a:r>
          </a:p>
          <a:p>
            <a:pPr marL="285750" indent="-285750" algn="just">
              <a:lnSpc>
                <a:spcPts val="3639"/>
              </a:lnSpc>
              <a:buFont typeface="Arial" panose="020B0604020202020204" pitchFamily="34" charset="0"/>
              <a:buChar char="•"/>
            </a:pPr>
            <a:r>
              <a:rPr lang="en-US" sz="2400" dirty="0">
                <a:solidFill>
                  <a:schemeClr val="bg1"/>
                </a:solidFill>
                <a:ea typeface="Calibri" panose="020F0502020204030204" pitchFamily="34" charset="0"/>
                <a:cs typeface="Times New Roman" panose="02020603050405020304" pitchFamily="18" charset="0"/>
              </a:rPr>
              <a:t>Just </a:t>
            </a:r>
            <a:r>
              <a:rPr lang="en-US" sz="2400" b="1" dirty="0">
                <a:solidFill>
                  <a:schemeClr val="bg1"/>
                </a:solidFill>
                <a:ea typeface="Calibri" panose="020F0502020204030204" pitchFamily="34" charset="0"/>
                <a:cs typeface="Times New Roman" panose="02020603050405020304" pitchFamily="18" charset="0"/>
              </a:rPr>
              <a:t>under 4%</a:t>
            </a:r>
            <a:r>
              <a:rPr lang="en-US" sz="2400" dirty="0">
                <a:solidFill>
                  <a:schemeClr val="bg1"/>
                </a:solidFill>
                <a:ea typeface="Calibri" panose="020F0502020204030204" pitchFamily="34" charset="0"/>
                <a:cs typeface="Times New Roman" panose="02020603050405020304" pitchFamily="18" charset="0"/>
              </a:rPr>
              <a:t> of the population has </a:t>
            </a:r>
            <a:r>
              <a:rPr lang="en-US" sz="2400" b="1" dirty="0">
                <a:solidFill>
                  <a:schemeClr val="bg1"/>
                </a:solidFill>
                <a:ea typeface="Calibri" panose="020F0502020204030204" pitchFamily="34" charset="0"/>
                <a:cs typeface="Times New Roman" panose="02020603050405020304" pitchFamily="18" charset="0"/>
              </a:rPr>
              <a:t>kidney disease</a:t>
            </a:r>
            <a:r>
              <a:rPr lang="en-US" sz="2400" dirty="0">
                <a:solidFill>
                  <a:schemeClr val="bg1"/>
                </a:solidFill>
                <a:ea typeface="Calibri" panose="020F0502020204030204" pitchFamily="34" charset="0"/>
                <a:cs typeface="Times New Roman" panose="02020603050405020304" pitchFamily="18" charset="0"/>
              </a:rPr>
              <a:t>. While this figure is smaller compared to asthma and skin cancer, it still calls for ongoing screening and management, given the serious nature of kidney conditions</a:t>
            </a:r>
          </a:p>
          <a:p>
            <a:pPr marL="285750" indent="-285750" algn="just">
              <a:lnSpc>
                <a:spcPts val="3639"/>
              </a:lnSpc>
              <a:buFont typeface="Arial" panose="020B0604020202020204" pitchFamily="34" charset="0"/>
              <a:buChar char="•"/>
            </a:pPr>
            <a:r>
              <a:rPr lang="en-US" sz="2400" dirty="0">
                <a:solidFill>
                  <a:schemeClr val="bg1"/>
                </a:solidFill>
                <a:effectLst/>
                <a:ea typeface="Calibri" panose="020F0502020204030204" pitchFamily="34" charset="0"/>
                <a:cs typeface="Times New Roman" panose="02020603050405020304" pitchFamily="18" charset="0"/>
              </a:rPr>
              <a:t> </a:t>
            </a:r>
            <a:endParaRPr lang="en-US" sz="2400" dirty="0">
              <a:solidFill>
                <a:schemeClr val="bg1"/>
              </a:solidFill>
              <a:ea typeface="Poppins"/>
              <a:cs typeface="Poppins"/>
              <a:sym typeface="Poppins"/>
            </a:endParaRPr>
          </a:p>
        </p:txBody>
      </p:sp>
    </p:spTree>
    <p:extLst>
      <p:ext uri="{BB962C8B-B14F-4D97-AF65-F5344CB8AC3E}">
        <p14:creationId xmlns:p14="http://schemas.microsoft.com/office/powerpoint/2010/main" val="14006179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D0F152-E660-94E4-14DB-62EB49E759A8}"/>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6B186D7E-377B-B83B-91FC-CA54AE1FCEF9}"/>
              </a:ext>
            </a:extLst>
          </p:cNvPr>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l="-7763" t="-21913" r="-27503" b="-13353"/>
            </a:stretch>
          </a:blipFill>
        </p:spPr>
      </p:sp>
      <p:grpSp>
        <p:nvGrpSpPr>
          <p:cNvPr id="3" name="Group 3">
            <a:extLst>
              <a:ext uri="{FF2B5EF4-FFF2-40B4-BE49-F238E27FC236}">
                <a16:creationId xmlns:a16="http://schemas.microsoft.com/office/drawing/2014/main" id="{01382FA6-E762-F868-3FC5-117D4E0C04DD}"/>
              </a:ext>
            </a:extLst>
          </p:cNvPr>
          <p:cNvGrpSpPr/>
          <p:nvPr/>
        </p:nvGrpSpPr>
        <p:grpSpPr>
          <a:xfrm>
            <a:off x="-2608467" y="-1074188"/>
            <a:ext cx="17203294" cy="11905288"/>
            <a:chOff x="0" y="0"/>
            <a:chExt cx="3559285" cy="2915884"/>
          </a:xfrm>
        </p:grpSpPr>
        <p:sp>
          <p:nvSpPr>
            <p:cNvPr id="4" name="Freeform 4">
              <a:extLst>
                <a:ext uri="{FF2B5EF4-FFF2-40B4-BE49-F238E27FC236}">
                  <a16:creationId xmlns:a16="http://schemas.microsoft.com/office/drawing/2014/main" id="{11ED262B-0740-D5F5-400B-80B1A80F8B99}"/>
                </a:ext>
              </a:extLst>
            </p:cNvPr>
            <p:cNvSpPr/>
            <p:nvPr/>
          </p:nvSpPr>
          <p:spPr>
            <a:xfrm>
              <a:off x="0" y="0"/>
              <a:ext cx="3559285" cy="2915884"/>
            </a:xfrm>
            <a:custGeom>
              <a:avLst/>
              <a:gdLst/>
              <a:ahLst/>
              <a:cxnLst/>
              <a:rect l="l" t="t" r="r" b="b"/>
              <a:pathLst>
                <a:path w="3559285" h="2915884">
                  <a:moveTo>
                    <a:pt x="0" y="0"/>
                  </a:moveTo>
                  <a:lnTo>
                    <a:pt x="3559285" y="0"/>
                  </a:lnTo>
                  <a:lnTo>
                    <a:pt x="3559285" y="2915884"/>
                  </a:lnTo>
                  <a:lnTo>
                    <a:pt x="0" y="2915884"/>
                  </a:lnTo>
                  <a:close/>
                </a:path>
              </a:pathLst>
            </a:custGeom>
            <a:solidFill>
              <a:srgbClr val="0665BE"/>
            </a:solidFill>
          </p:spPr>
        </p:sp>
        <p:sp>
          <p:nvSpPr>
            <p:cNvPr id="5" name="TextBox 5">
              <a:extLst>
                <a:ext uri="{FF2B5EF4-FFF2-40B4-BE49-F238E27FC236}">
                  <a16:creationId xmlns:a16="http://schemas.microsoft.com/office/drawing/2014/main" id="{FA871A01-6926-4312-E84F-6E20306266EE}"/>
                </a:ext>
              </a:extLst>
            </p:cNvPr>
            <p:cNvSpPr txBox="1"/>
            <p:nvPr/>
          </p:nvSpPr>
          <p:spPr>
            <a:xfrm>
              <a:off x="0" y="-47625"/>
              <a:ext cx="3559285" cy="2963509"/>
            </a:xfrm>
            <a:prstGeom prst="rect">
              <a:avLst/>
            </a:prstGeom>
          </p:spPr>
          <p:txBody>
            <a:bodyPr lIns="50800" tIns="50800" rIns="50800" bIns="50800" rtlCol="0" anchor="ctr"/>
            <a:lstStyle/>
            <a:p>
              <a:pPr algn="ctr">
                <a:lnSpc>
                  <a:spcPts val="3678"/>
                </a:lnSpc>
              </a:pPr>
              <a:endParaRPr/>
            </a:p>
          </p:txBody>
        </p:sp>
      </p:grpSp>
      <p:sp>
        <p:nvSpPr>
          <p:cNvPr id="6" name="Freeform 6">
            <a:extLst>
              <a:ext uri="{FF2B5EF4-FFF2-40B4-BE49-F238E27FC236}">
                <a16:creationId xmlns:a16="http://schemas.microsoft.com/office/drawing/2014/main" id="{8877F798-3CF3-BD41-8817-3E9E72E4B65B}"/>
              </a:ext>
            </a:extLst>
          </p:cNvPr>
          <p:cNvSpPr/>
          <p:nvPr/>
        </p:nvSpPr>
        <p:spPr>
          <a:xfrm>
            <a:off x="14225152" y="648632"/>
            <a:ext cx="4414617" cy="3735870"/>
          </a:xfrm>
          <a:custGeom>
            <a:avLst/>
            <a:gdLst/>
            <a:ahLst/>
            <a:cxnLst/>
            <a:rect l="l" t="t" r="r" b="b"/>
            <a:pathLst>
              <a:path w="4414617" h="3735870">
                <a:moveTo>
                  <a:pt x="0" y="0"/>
                </a:moveTo>
                <a:lnTo>
                  <a:pt x="4414618" y="0"/>
                </a:lnTo>
                <a:lnTo>
                  <a:pt x="4414618" y="3735870"/>
                </a:lnTo>
                <a:lnTo>
                  <a:pt x="0" y="373587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a:extLst>
              <a:ext uri="{FF2B5EF4-FFF2-40B4-BE49-F238E27FC236}">
                <a16:creationId xmlns:a16="http://schemas.microsoft.com/office/drawing/2014/main" id="{A3465AB6-224B-110F-9EB5-ADAD4504692F}"/>
              </a:ext>
            </a:extLst>
          </p:cNvPr>
          <p:cNvSpPr/>
          <p:nvPr/>
        </p:nvSpPr>
        <p:spPr>
          <a:xfrm flipH="1">
            <a:off x="14049815" y="-2963459"/>
            <a:ext cx="7590983" cy="13575354"/>
          </a:xfrm>
          <a:custGeom>
            <a:avLst/>
            <a:gdLst/>
            <a:ahLst/>
            <a:cxnLst/>
            <a:rect l="l" t="t" r="r" b="b"/>
            <a:pathLst>
              <a:path w="10537869" h="13575354">
                <a:moveTo>
                  <a:pt x="10537869" y="0"/>
                </a:moveTo>
                <a:lnTo>
                  <a:pt x="0" y="0"/>
                </a:lnTo>
                <a:lnTo>
                  <a:pt x="0" y="13575354"/>
                </a:lnTo>
                <a:lnTo>
                  <a:pt x="10537869" y="13575354"/>
                </a:lnTo>
                <a:lnTo>
                  <a:pt x="10537869"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dirty="0"/>
          </a:p>
        </p:txBody>
      </p:sp>
      <p:sp>
        <p:nvSpPr>
          <p:cNvPr id="8" name="Freeform 8">
            <a:extLst>
              <a:ext uri="{FF2B5EF4-FFF2-40B4-BE49-F238E27FC236}">
                <a16:creationId xmlns:a16="http://schemas.microsoft.com/office/drawing/2014/main" id="{EDB8ABD1-3006-FEC1-3116-52B6A420D5D2}"/>
              </a:ext>
            </a:extLst>
          </p:cNvPr>
          <p:cNvSpPr/>
          <p:nvPr/>
        </p:nvSpPr>
        <p:spPr>
          <a:xfrm>
            <a:off x="8302235" y="-4190184"/>
            <a:ext cx="8296921" cy="8296921"/>
          </a:xfrm>
          <a:custGeom>
            <a:avLst/>
            <a:gdLst/>
            <a:ahLst/>
            <a:cxnLst/>
            <a:rect l="l" t="t" r="r" b="b"/>
            <a:pathLst>
              <a:path w="8296921" h="8296921">
                <a:moveTo>
                  <a:pt x="0" y="0"/>
                </a:moveTo>
                <a:lnTo>
                  <a:pt x="8296921" y="0"/>
                </a:lnTo>
                <a:lnTo>
                  <a:pt x="8296921" y="8296921"/>
                </a:lnTo>
                <a:lnTo>
                  <a:pt x="0" y="8296921"/>
                </a:lnTo>
                <a:lnTo>
                  <a:pt x="0" y="0"/>
                </a:lnTo>
                <a:close/>
              </a:path>
            </a:pathLst>
          </a:custGeom>
          <a:blipFill>
            <a:blip r:embed="rId7">
              <a:alphaModFix amt="76000"/>
              <a:extLst>
                <a:ext uri="{96DAC541-7B7A-43D3-8B79-37D633B846F1}">
                  <asvg:svgBlip xmlns:asvg="http://schemas.microsoft.com/office/drawing/2016/SVG/main" r:embed="rId8"/>
                </a:ext>
              </a:extLst>
            </a:blip>
            <a:stretch>
              <a:fillRect/>
            </a:stretch>
          </a:blipFill>
        </p:spPr>
      </p:sp>
      <p:sp>
        <p:nvSpPr>
          <p:cNvPr id="9" name="AutoShape 9">
            <a:extLst>
              <a:ext uri="{FF2B5EF4-FFF2-40B4-BE49-F238E27FC236}">
                <a16:creationId xmlns:a16="http://schemas.microsoft.com/office/drawing/2014/main" id="{76510A9A-3C84-95EC-3EBD-602F74C2C592}"/>
              </a:ext>
            </a:extLst>
          </p:cNvPr>
          <p:cNvSpPr/>
          <p:nvPr/>
        </p:nvSpPr>
        <p:spPr>
          <a:xfrm>
            <a:off x="1028700" y="4621258"/>
            <a:ext cx="8115300" cy="0"/>
          </a:xfrm>
          <a:prstGeom prst="line">
            <a:avLst/>
          </a:prstGeom>
          <a:ln w="38100" cap="flat">
            <a:solidFill>
              <a:srgbClr val="0665BE"/>
            </a:solidFill>
            <a:prstDash val="solid"/>
            <a:headEnd type="none" w="sm" len="sm"/>
            <a:tailEnd type="none" w="sm" len="sm"/>
          </a:ln>
        </p:spPr>
      </p:sp>
      <p:sp>
        <p:nvSpPr>
          <p:cNvPr id="10" name="Freeform 10">
            <a:extLst>
              <a:ext uri="{FF2B5EF4-FFF2-40B4-BE49-F238E27FC236}">
                <a16:creationId xmlns:a16="http://schemas.microsoft.com/office/drawing/2014/main" id="{D4487F8A-7479-AF37-DA2A-D5A3FB8ACE53}"/>
              </a:ext>
            </a:extLst>
          </p:cNvPr>
          <p:cNvSpPr/>
          <p:nvPr/>
        </p:nvSpPr>
        <p:spPr>
          <a:xfrm>
            <a:off x="9178421" y="156647"/>
            <a:ext cx="469846" cy="491985"/>
          </a:xfrm>
          <a:custGeom>
            <a:avLst/>
            <a:gdLst/>
            <a:ahLst/>
            <a:cxnLst/>
            <a:rect l="l" t="t" r="r" b="b"/>
            <a:pathLst>
              <a:path w="469846" h="491985">
                <a:moveTo>
                  <a:pt x="0" y="0"/>
                </a:moveTo>
                <a:lnTo>
                  <a:pt x="469846" y="0"/>
                </a:lnTo>
                <a:lnTo>
                  <a:pt x="469846" y="491985"/>
                </a:lnTo>
                <a:lnTo>
                  <a:pt x="0" y="491985"/>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
        <p:nvSpPr>
          <p:cNvPr id="11" name="TextBox 11">
            <a:extLst>
              <a:ext uri="{FF2B5EF4-FFF2-40B4-BE49-F238E27FC236}">
                <a16:creationId xmlns:a16="http://schemas.microsoft.com/office/drawing/2014/main" id="{302B4466-8BC8-6294-0BAD-F97C7AF2D041}"/>
              </a:ext>
            </a:extLst>
          </p:cNvPr>
          <p:cNvSpPr txBox="1"/>
          <p:nvPr/>
        </p:nvSpPr>
        <p:spPr>
          <a:xfrm>
            <a:off x="3446134" y="-41724"/>
            <a:ext cx="9355651" cy="1104900"/>
          </a:xfrm>
          <a:prstGeom prst="rect">
            <a:avLst/>
          </a:prstGeom>
        </p:spPr>
        <p:txBody>
          <a:bodyPr lIns="0" tIns="0" rIns="0" bIns="0" rtlCol="0" anchor="t">
            <a:spAutoFit/>
          </a:bodyPr>
          <a:lstStyle/>
          <a:p>
            <a:pPr algn="l">
              <a:lnSpc>
                <a:spcPts val="8400"/>
              </a:lnSpc>
            </a:pPr>
            <a:r>
              <a:rPr lang="en-US" sz="8000" b="1" dirty="0">
                <a:solidFill>
                  <a:srgbClr val="FFFFFF"/>
                </a:solidFill>
                <a:latin typeface="Gordita Bold"/>
                <a:ea typeface="Gordita Bold"/>
                <a:cs typeface="Gordita Bold"/>
                <a:sym typeface="Gordita Bold"/>
              </a:rPr>
              <a:t>Data Insights</a:t>
            </a:r>
          </a:p>
        </p:txBody>
      </p:sp>
      <p:sp>
        <p:nvSpPr>
          <p:cNvPr id="12" name="Freeform 12">
            <a:extLst>
              <a:ext uri="{FF2B5EF4-FFF2-40B4-BE49-F238E27FC236}">
                <a16:creationId xmlns:a16="http://schemas.microsoft.com/office/drawing/2014/main" id="{B95FA69D-3D3A-5987-D09F-1AB8EA7AB92D}"/>
              </a:ext>
            </a:extLst>
          </p:cNvPr>
          <p:cNvSpPr/>
          <p:nvPr/>
        </p:nvSpPr>
        <p:spPr>
          <a:xfrm>
            <a:off x="5300737" y="-4344171"/>
            <a:ext cx="6349035" cy="5372871"/>
          </a:xfrm>
          <a:custGeom>
            <a:avLst/>
            <a:gdLst/>
            <a:ahLst/>
            <a:cxnLst/>
            <a:rect l="l" t="t" r="r" b="b"/>
            <a:pathLst>
              <a:path w="6349035" h="5372871">
                <a:moveTo>
                  <a:pt x="0" y="0"/>
                </a:moveTo>
                <a:lnTo>
                  <a:pt x="6349035" y="0"/>
                </a:lnTo>
                <a:lnTo>
                  <a:pt x="6349035" y="5372871"/>
                </a:lnTo>
                <a:lnTo>
                  <a:pt x="0" y="5372871"/>
                </a:lnTo>
                <a:lnTo>
                  <a:pt x="0" y="0"/>
                </a:lnTo>
                <a:close/>
              </a:path>
            </a:pathLst>
          </a:custGeom>
          <a:blipFill>
            <a:blip r:embed="rId3">
              <a:alphaModFix amt="5000"/>
              <a:extLst>
                <a:ext uri="{96DAC541-7B7A-43D3-8B79-37D633B846F1}">
                  <asvg:svgBlip xmlns:asvg="http://schemas.microsoft.com/office/drawing/2016/SVG/main" r:embed="rId4"/>
                </a:ext>
              </a:extLst>
            </a:blip>
            <a:stretch>
              <a:fillRect/>
            </a:stretch>
          </a:blipFill>
        </p:spPr>
      </p:sp>
      <p:grpSp>
        <p:nvGrpSpPr>
          <p:cNvPr id="13" name="Group 13">
            <a:extLst>
              <a:ext uri="{FF2B5EF4-FFF2-40B4-BE49-F238E27FC236}">
                <a16:creationId xmlns:a16="http://schemas.microsoft.com/office/drawing/2014/main" id="{A29C277D-AB74-E3FC-2232-B152D62B3A37}"/>
              </a:ext>
            </a:extLst>
          </p:cNvPr>
          <p:cNvGrpSpPr/>
          <p:nvPr/>
        </p:nvGrpSpPr>
        <p:grpSpPr>
          <a:xfrm>
            <a:off x="17365620" y="4461155"/>
            <a:ext cx="460471" cy="460471"/>
            <a:chOff x="0" y="0"/>
            <a:chExt cx="812800" cy="812800"/>
          </a:xfrm>
        </p:grpSpPr>
        <p:sp>
          <p:nvSpPr>
            <p:cNvPr id="14" name="Freeform 14">
              <a:extLst>
                <a:ext uri="{FF2B5EF4-FFF2-40B4-BE49-F238E27FC236}">
                  <a16:creationId xmlns:a16="http://schemas.microsoft.com/office/drawing/2014/main" id="{63F8E73A-CC31-B359-85AD-3E93679D9050}"/>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p:spPr>
        </p:sp>
        <p:sp>
          <p:nvSpPr>
            <p:cNvPr id="15" name="TextBox 15">
              <a:extLst>
                <a:ext uri="{FF2B5EF4-FFF2-40B4-BE49-F238E27FC236}">
                  <a16:creationId xmlns:a16="http://schemas.microsoft.com/office/drawing/2014/main" id="{DEBE48D7-5DB9-49A1-C1D6-544CF2CACE69}"/>
                </a:ext>
              </a:extLst>
            </p:cNvPr>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16" name="Group 16">
            <a:extLst>
              <a:ext uri="{FF2B5EF4-FFF2-40B4-BE49-F238E27FC236}">
                <a16:creationId xmlns:a16="http://schemas.microsoft.com/office/drawing/2014/main" id="{EFED93FE-8EDE-38BA-9EC8-40ECD8635B5B}"/>
              </a:ext>
            </a:extLst>
          </p:cNvPr>
          <p:cNvGrpSpPr/>
          <p:nvPr/>
        </p:nvGrpSpPr>
        <p:grpSpPr>
          <a:xfrm>
            <a:off x="17595856" y="1645777"/>
            <a:ext cx="285038" cy="285038"/>
            <a:chOff x="0" y="0"/>
            <a:chExt cx="812800" cy="812800"/>
          </a:xfrm>
        </p:grpSpPr>
        <p:sp>
          <p:nvSpPr>
            <p:cNvPr id="17" name="Freeform 17">
              <a:extLst>
                <a:ext uri="{FF2B5EF4-FFF2-40B4-BE49-F238E27FC236}">
                  <a16:creationId xmlns:a16="http://schemas.microsoft.com/office/drawing/2014/main" id="{D5043244-C829-B93C-955A-11905A447FB9}"/>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a:ln cap="sq">
              <a:noFill/>
              <a:prstDash val="solid"/>
              <a:miter/>
            </a:ln>
          </p:spPr>
        </p:sp>
        <p:sp>
          <p:nvSpPr>
            <p:cNvPr id="18" name="TextBox 18">
              <a:extLst>
                <a:ext uri="{FF2B5EF4-FFF2-40B4-BE49-F238E27FC236}">
                  <a16:creationId xmlns:a16="http://schemas.microsoft.com/office/drawing/2014/main" id="{90166626-05AD-8D55-A1E9-EA9B730CD5CB}"/>
                </a:ext>
              </a:extLst>
            </p:cNvPr>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sp>
        <p:nvSpPr>
          <p:cNvPr id="24" name="TextBox 21">
            <a:extLst>
              <a:ext uri="{FF2B5EF4-FFF2-40B4-BE49-F238E27FC236}">
                <a16:creationId xmlns:a16="http://schemas.microsoft.com/office/drawing/2014/main" id="{8673E575-28F1-BB5A-73A5-E8022633499D}"/>
              </a:ext>
            </a:extLst>
          </p:cNvPr>
          <p:cNvSpPr txBox="1"/>
          <p:nvPr/>
        </p:nvSpPr>
        <p:spPr>
          <a:xfrm>
            <a:off x="7054204" y="805279"/>
            <a:ext cx="10354585" cy="9753119"/>
          </a:xfrm>
          <a:prstGeom prst="rect">
            <a:avLst/>
          </a:prstGeom>
        </p:spPr>
        <p:txBody>
          <a:bodyPr wrap="square" lIns="0" tIns="0" rIns="0" bIns="0" rtlCol="0" anchor="t">
            <a:spAutoFit/>
          </a:bodyPr>
          <a:lstStyle/>
          <a:p>
            <a:pPr>
              <a:buNone/>
            </a:pPr>
            <a:endParaRPr lang="en-US" dirty="0">
              <a:effectLst/>
            </a:endParaRPr>
          </a:p>
          <a:p>
            <a:pPr marL="342900" marR="0" lvl="1" indent="-342900" algn="just">
              <a:lnSpc>
                <a:spcPts val="3639"/>
              </a:lnSpc>
              <a:spcAft>
                <a:spcPts val="800"/>
              </a:spcAft>
              <a:buSzPts val="1000"/>
              <a:buFont typeface="Arial" panose="020B0604020202020204" pitchFamily="34" charset="0"/>
              <a:buChar char="•"/>
              <a:tabLst>
                <a:tab pos="914400" algn="l"/>
              </a:tabLst>
            </a:pPr>
            <a:r>
              <a:rPr lang="en-US" sz="2400" dirty="0">
                <a:solidFill>
                  <a:schemeClr val="bg1"/>
                </a:solidFill>
                <a:ea typeface="Calibri" panose="020F0502020204030204" pitchFamily="34" charset="0"/>
                <a:cs typeface="Times New Roman" panose="02020603050405020304" pitchFamily="18" charset="0"/>
              </a:rPr>
              <a:t>Almost </a:t>
            </a:r>
            <a:r>
              <a:rPr lang="en-US" sz="2400" b="1" dirty="0">
                <a:solidFill>
                  <a:schemeClr val="bg1"/>
                </a:solidFill>
                <a:ea typeface="Calibri" panose="020F0502020204030204" pitchFamily="34" charset="0"/>
                <a:cs typeface="Times New Roman" panose="02020603050405020304" pitchFamily="18" charset="0"/>
              </a:rPr>
              <a:t>one-third</a:t>
            </a:r>
            <a:r>
              <a:rPr lang="en-US" sz="2400" dirty="0">
                <a:solidFill>
                  <a:schemeClr val="bg1"/>
                </a:solidFill>
                <a:ea typeface="Calibri" panose="020F0502020204030204" pitchFamily="34" charset="0"/>
                <a:cs typeface="Times New Roman" panose="02020603050405020304" pitchFamily="18" charset="0"/>
              </a:rPr>
              <a:t> of the population is not getting enough sleep (</a:t>
            </a:r>
            <a:r>
              <a:rPr lang="en-US" sz="2400" b="1" dirty="0">
                <a:solidFill>
                  <a:schemeClr val="bg1"/>
                </a:solidFill>
                <a:ea typeface="Calibri" panose="020F0502020204030204" pitchFamily="34" charset="0"/>
                <a:cs typeface="Times New Roman" panose="02020603050405020304" pitchFamily="18" charset="0"/>
              </a:rPr>
              <a:t>fewer than 7 hours per night</a:t>
            </a:r>
            <a:r>
              <a:rPr lang="en-US" sz="2400" dirty="0">
                <a:solidFill>
                  <a:schemeClr val="bg1"/>
                </a:solidFill>
                <a:ea typeface="Calibri" panose="020F0502020204030204" pitchFamily="34" charset="0"/>
                <a:cs typeface="Times New Roman" panose="02020603050405020304" pitchFamily="18" charset="0"/>
              </a:rPr>
              <a:t>). Poor sleep can exacerbate stress, reduce productivity, and increase the risk of chronic conditions.</a:t>
            </a:r>
          </a:p>
          <a:p>
            <a:pPr>
              <a:buNone/>
            </a:pPr>
            <a:endParaRPr lang="en-US" dirty="0">
              <a:effectLst/>
            </a:endParaRPr>
          </a:p>
          <a:p>
            <a:pPr marL="342900" lvl="1" indent="-342900" algn="just">
              <a:lnSpc>
                <a:spcPts val="3639"/>
              </a:lnSpc>
              <a:spcAft>
                <a:spcPts val="800"/>
              </a:spcAft>
              <a:buSzPts val="1000"/>
              <a:buFont typeface="Arial" panose="020B0604020202020204" pitchFamily="34" charset="0"/>
              <a:buChar char="•"/>
              <a:tabLst>
                <a:tab pos="914400" algn="l"/>
              </a:tabLst>
            </a:pPr>
            <a:r>
              <a:rPr lang="en-US" sz="2400" b="1" dirty="0">
                <a:solidFill>
                  <a:schemeClr val="bg1"/>
                </a:solidFill>
                <a:ea typeface="Calibri" panose="020F0502020204030204" pitchFamily="34" charset="0"/>
                <a:cs typeface="Times New Roman" panose="02020603050405020304" pitchFamily="18" charset="0"/>
              </a:rPr>
              <a:t>Over three-quarters </a:t>
            </a:r>
            <a:r>
              <a:rPr lang="en-US" sz="2400" dirty="0">
                <a:solidFill>
                  <a:schemeClr val="bg1"/>
                </a:solidFill>
                <a:ea typeface="Calibri" panose="020F0502020204030204" pitchFamily="34" charset="0"/>
                <a:cs typeface="Times New Roman" panose="02020603050405020304" pitchFamily="18" charset="0"/>
              </a:rPr>
              <a:t>of the population engage in regular physical activity, which is generally a positive sign for overall cardiovascular and metabolic health.</a:t>
            </a:r>
          </a:p>
          <a:p>
            <a:pPr marL="0" lvl="1" algn="just">
              <a:lnSpc>
                <a:spcPts val="3639"/>
              </a:lnSpc>
              <a:spcAft>
                <a:spcPts val="800"/>
              </a:spcAft>
              <a:buSzPts val="1000"/>
              <a:tabLst>
                <a:tab pos="914400" algn="l"/>
              </a:tabLst>
            </a:pPr>
            <a:endParaRPr lang="en-US" sz="2400" dirty="0">
              <a:solidFill>
                <a:schemeClr val="bg1"/>
              </a:solidFill>
              <a:ea typeface="Calibri" panose="020F0502020204030204" pitchFamily="34" charset="0"/>
              <a:cs typeface="Times New Roman" panose="02020603050405020304" pitchFamily="18" charset="0"/>
            </a:endParaRPr>
          </a:p>
          <a:p>
            <a:pPr marL="342900" lvl="1" indent="-342900" algn="just">
              <a:lnSpc>
                <a:spcPts val="3639"/>
              </a:lnSpc>
              <a:spcAft>
                <a:spcPts val="800"/>
              </a:spcAft>
              <a:buSzPts val="1000"/>
              <a:buFont typeface="Arial" panose="020B0604020202020204" pitchFamily="34" charset="0"/>
              <a:buChar char="•"/>
              <a:tabLst>
                <a:tab pos="914400" algn="l"/>
              </a:tabLst>
            </a:pPr>
            <a:r>
              <a:rPr lang="en-US" sz="2400" dirty="0">
                <a:solidFill>
                  <a:schemeClr val="bg1"/>
                </a:solidFill>
                <a:ea typeface="Calibri" panose="020F0502020204030204" pitchFamily="34" charset="0"/>
                <a:cs typeface="Times New Roman" panose="02020603050405020304" pitchFamily="18" charset="0"/>
              </a:rPr>
              <a:t>About </a:t>
            </a:r>
            <a:r>
              <a:rPr lang="en-US" sz="2400" b="1" dirty="0">
                <a:solidFill>
                  <a:schemeClr val="bg1"/>
                </a:solidFill>
                <a:ea typeface="Calibri" panose="020F0502020204030204" pitchFamily="34" charset="0"/>
                <a:cs typeface="Times New Roman" panose="02020603050405020304" pitchFamily="18" charset="0"/>
              </a:rPr>
              <a:t>1 in 8 people </a:t>
            </a:r>
            <a:r>
              <a:rPr lang="en-US" sz="2400" dirty="0">
                <a:solidFill>
                  <a:schemeClr val="bg1"/>
                </a:solidFill>
                <a:ea typeface="Calibri" panose="020F0502020204030204" pitchFamily="34" charset="0"/>
                <a:cs typeface="Times New Roman" panose="02020603050405020304" pitchFamily="18" charset="0"/>
              </a:rPr>
              <a:t>report having </a:t>
            </a:r>
            <a:r>
              <a:rPr lang="en-US" sz="2400" b="1" dirty="0">
                <a:solidFill>
                  <a:schemeClr val="bg1"/>
                </a:solidFill>
                <a:ea typeface="Calibri" panose="020F0502020204030204" pitchFamily="34" charset="0"/>
                <a:cs typeface="Times New Roman" panose="02020603050405020304" pitchFamily="18" charset="0"/>
              </a:rPr>
              <a:t>14 or more days of poor mental health </a:t>
            </a:r>
            <a:r>
              <a:rPr lang="en-US" sz="2400" dirty="0">
                <a:solidFill>
                  <a:schemeClr val="bg1"/>
                </a:solidFill>
                <a:ea typeface="Calibri" panose="020F0502020204030204" pitchFamily="34" charset="0"/>
                <a:cs typeface="Times New Roman" panose="02020603050405020304" pitchFamily="18" charset="0"/>
              </a:rPr>
              <a:t>in a 30-day period (a common public-health threshold).</a:t>
            </a:r>
          </a:p>
          <a:p>
            <a:pPr marL="0" lvl="1" algn="just">
              <a:lnSpc>
                <a:spcPts val="3639"/>
              </a:lnSpc>
              <a:spcAft>
                <a:spcPts val="800"/>
              </a:spcAft>
              <a:buSzPts val="1000"/>
              <a:tabLst>
                <a:tab pos="914400" algn="l"/>
              </a:tabLst>
            </a:pPr>
            <a:endParaRPr lang="en-US" sz="2400" dirty="0">
              <a:solidFill>
                <a:schemeClr val="bg1"/>
              </a:solidFill>
              <a:ea typeface="Calibri" panose="020F0502020204030204" pitchFamily="34" charset="0"/>
              <a:cs typeface="Times New Roman" panose="02020603050405020304" pitchFamily="18" charset="0"/>
            </a:endParaRPr>
          </a:p>
          <a:p>
            <a:pPr marL="342900" lvl="1" indent="-342900" algn="just">
              <a:lnSpc>
                <a:spcPts val="3639"/>
              </a:lnSpc>
              <a:spcAft>
                <a:spcPts val="800"/>
              </a:spcAft>
              <a:buSzPts val="1000"/>
              <a:buFont typeface="Arial" panose="020B0604020202020204" pitchFamily="34" charset="0"/>
              <a:buChar char="•"/>
              <a:tabLst>
                <a:tab pos="914400" algn="l"/>
              </a:tabLst>
            </a:pPr>
            <a:r>
              <a:rPr lang="en-US" sz="2400" dirty="0">
                <a:solidFill>
                  <a:schemeClr val="bg1"/>
                </a:solidFill>
                <a:ea typeface="Calibri" panose="020F0502020204030204" pitchFamily="34" charset="0"/>
                <a:cs typeface="Times New Roman" panose="02020603050405020304" pitchFamily="18" charset="0"/>
              </a:rPr>
              <a:t>Nearly </a:t>
            </a:r>
            <a:r>
              <a:rPr lang="en-US" sz="2400" b="1" dirty="0">
                <a:solidFill>
                  <a:schemeClr val="bg1"/>
                </a:solidFill>
                <a:ea typeface="Calibri" panose="020F0502020204030204" pitchFamily="34" charset="0"/>
                <a:cs typeface="Times New Roman" panose="02020603050405020304" pitchFamily="18" charset="0"/>
              </a:rPr>
              <a:t>1 in 11 people </a:t>
            </a:r>
            <a:r>
              <a:rPr lang="en-US" sz="2400" dirty="0">
                <a:solidFill>
                  <a:schemeClr val="bg1"/>
                </a:solidFill>
                <a:ea typeface="Calibri" panose="020F0502020204030204" pitchFamily="34" charset="0"/>
                <a:cs typeface="Times New Roman" panose="02020603050405020304" pitchFamily="18" charset="0"/>
              </a:rPr>
              <a:t>face </a:t>
            </a:r>
            <a:r>
              <a:rPr lang="en-US" sz="2400" b="1" dirty="0">
                <a:solidFill>
                  <a:schemeClr val="bg1"/>
                </a:solidFill>
                <a:ea typeface="Calibri" panose="020F0502020204030204" pitchFamily="34" charset="0"/>
                <a:cs typeface="Times New Roman" panose="02020603050405020304" pitchFamily="18" charset="0"/>
              </a:rPr>
              <a:t>mobility challenges</a:t>
            </a:r>
            <a:r>
              <a:rPr lang="en-US" sz="2400" dirty="0">
                <a:solidFill>
                  <a:schemeClr val="bg1"/>
                </a:solidFill>
                <a:ea typeface="Calibri" panose="020F0502020204030204" pitchFamily="34" charset="0"/>
                <a:cs typeface="Times New Roman" panose="02020603050405020304" pitchFamily="18" charset="0"/>
              </a:rPr>
              <a:t>. This could be due to chronic conditions (e.g., arthritis, obesity) or age-related factors </a:t>
            </a:r>
          </a:p>
          <a:p>
            <a:pPr marL="0" lvl="1" algn="just">
              <a:lnSpc>
                <a:spcPts val="3639"/>
              </a:lnSpc>
              <a:spcAft>
                <a:spcPts val="800"/>
              </a:spcAft>
              <a:buSzPts val="1000"/>
              <a:tabLst>
                <a:tab pos="914400" algn="l"/>
              </a:tabLst>
            </a:pPr>
            <a:endParaRPr lang="en-US" sz="2400" dirty="0">
              <a:solidFill>
                <a:schemeClr val="bg1"/>
              </a:solidFill>
              <a:ea typeface="Calibri" panose="020F0502020204030204" pitchFamily="34" charset="0"/>
              <a:cs typeface="Times New Roman" panose="02020603050405020304" pitchFamily="18" charset="0"/>
            </a:endParaRPr>
          </a:p>
          <a:p>
            <a:pPr marL="342900" lvl="1" indent="-342900" algn="just">
              <a:lnSpc>
                <a:spcPts val="3639"/>
              </a:lnSpc>
              <a:spcAft>
                <a:spcPts val="800"/>
              </a:spcAft>
              <a:buSzPts val="1000"/>
              <a:buFont typeface="Arial" panose="020B0604020202020204" pitchFamily="34" charset="0"/>
              <a:buChar char="•"/>
              <a:tabLst>
                <a:tab pos="914400" algn="l"/>
              </a:tabLst>
            </a:pPr>
            <a:r>
              <a:rPr lang="en-US" sz="2400" dirty="0">
                <a:solidFill>
                  <a:schemeClr val="bg1"/>
                </a:solidFill>
                <a:ea typeface="Calibri" panose="020F0502020204030204" pitchFamily="34" charset="0"/>
                <a:cs typeface="Times New Roman" panose="02020603050405020304" pitchFamily="18" charset="0"/>
              </a:rPr>
              <a:t>Approximately </a:t>
            </a:r>
            <a:r>
              <a:rPr lang="en-US" sz="2400" b="1" dirty="0">
                <a:solidFill>
                  <a:schemeClr val="bg1"/>
                </a:solidFill>
                <a:ea typeface="Calibri" panose="020F0502020204030204" pitchFamily="34" charset="0"/>
                <a:cs typeface="Times New Roman" panose="02020603050405020304" pitchFamily="18" charset="0"/>
              </a:rPr>
              <a:t>1 in 9 people </a:t>
            </a:r>
            <a:r>
              <a:rPr lang="en-US" sz="2400" dirty="0">
                <a:solidFill>
                  <a:schemeClr val="bg1"/>
                </a:solidFill>
                <a:ea typeface="Calibri" panose="020F0502020204030204" pitchFamily="34" charset="0"/>
                <a:cs typeface="Times New Roman" panose="02020603050405020304" pitchFamily="18" charset="0"/>
              </a:rPr>
              <a:t>experience </a:t>
            </a:r>
            <a:r>
              <a:rPr lang="en-US" sz="2400" b="1" dirty="0">
                <a:solidFill>
                  <a:schemeClr val="bg1"/>
                </a:solidFill>
                <a:ea typeface="Calibri" panose="020F0502020204030204" pitchFamily="34" charset="0"/>
                <a:cs typeface="Times New Roman" panose="02020603050405020304" pitchFamily="18" charset="0"/>
              </a:rPr>
              <a:t>14 or more days of poor physical health each </a:t>
            </a:r>
            <a:r>
              <a:rPr lang="en-US" sz="2400" b="1">
                <a:solidFill>
                  <a:schemeClr val="bg1"/>
                </a:solidFill>
                <a:ea typeface="Calibri" panose="020F0502020204030204" pitchFamily="34" charset="0"/>
                <a:cs typeface="Times New Roman" panose="02020603050405020304" pitchFamily="18" charset="0"/>
              </a:rPr>
              <a:t>month.</a:t>
            </a:r>
            <a:endParaRPr lang="en-US" sz="2400" b="1" dirty="0">
              <a:solidFill>
                <a:schemeClr val="bg1"/>
              </a:solidFill>
              <a:ea typeface="Calibri" panose="020F0502020204030204" pitchFamily="34" charset="0"/>
              <a:cs typeface="Times New Roman" panose="02020603050405020304" pitchFamily="18" charset="0"/>
            </a:endParaRPr>
          </a:p>
          <a:p>
            <a:pPr marL="342900" lvl="1" indent="-342900" algn="just">
              <a:lnSpc>
                <a:spcPts val="3639"/>
              </a:lnSpc>
              <a:spcAft>
                <a:spcPts val="800"/>
              </a:spcAft>
              <a:buSzPts val="1000"/>
              <a:buFont typeface="Arial" panose="020B0604020202020204" pitchFamily="34" charset="0"/>
              <a:buChar char="•"/>
              <a:tabLst>
                <a:tab pos="914400" algn="l"/>
              </a:tabLst>
            </a:pPr>
            <a:r>
              <a:rPr lang="en-US" sz="2400" dirty="0">
                <a:solidFill>
                  <a:schemeClr val="bg1"/>
                </a:solidFill>
                <a:ea typeface="Calibri" panose="020F0502020204030204" pitchFamily="34" charset="0"/>
                <a:cs typeface="Times New Roman" panose="02020603050405020304" pitchFamily="18" charset="0"/>
              </a:rPr>
              <a:t>About </a:t>
            </a:r>
            <a:r>
              <a:rPr lang="en-US" sz="2400" b="1" dirty="0">
                <a:solidFill>
                  <a:schemeClr val="bg1"/>
                </a:solidFill>
                <a:ea typeface="Calibri" panose="020F0502020204030204" pitchFamily="34" charset="0"/>
                <a:cs typeface="Times New Roman" panose="02020603050405020304" pitchFamily="18" charset="0"/>
              </a:rPr>
              <a:t>4% </a:t>
            </a:r>
            <a:r>
              <a:rPr lang="en-US" sz="2400" dirty="0">
                <a:solidFill>
                  <a:schemeClr val="bg1"/>
                </a:solidFill>
                <a:ea typeface="Calibri" panose="020F0502020204030204" pitchFamily="34" charset="0"/>
                <a:cs typeface="Times New Roman" panose="02020603050405020304" pitchFamily="18" charset="0"/>
              </a:rPr>
              <a:t>of the population has had a </a:t>
            </a:r>
            <a:r>
              <a:rPr lang="en-US" sz="2400" b="1" dirty="0">
                <a:solidFill>
                  <a:schemeClr val="bg1"/>
                </a:solidFill>
                <a:ea typeface="Calibri" panose="020F0502020204030204" pitchFamily="34" charset="0"/>
                <a:cs typeface="Times New Roman" panose="02020603050405020304" pitchFamily="18" charset="0"/>
              </a:rPr>
              <a:t>Stroke</a:t>
            </a:r>
            <a:r>
              <a:rPr lang="en-US" sz="2400" dirty="0">
                <a:solidFill>
                  <a:schemeClr val="bg1"/>
                </a:solidFill>
                <a:ea typeface="Calibri" panose="020F0502020204030204" pitchFamily="34" charset="0"/>
                <a:cs typeface="Times New Roman" panose="02020603050405020304" pitchFamily="18" charset="0"/>
              </a:rPr>
              <a:t>, underscoring the importance of cardiovascular risk factor management (e.g., blood pressure control, healthy diet, and exercise).</a:t>
            </a:r>
          </a:p>
          <a:p>
            <a:pPr marL="342900" lvl="1" indent="-342900" algn="just">
              <a:lnSpc>
                <a:spcPts val="3639"/>
              </a:lnSpc>
              <a:spcAft>
                <a:spcPts val="800"/>
              </a:spcAft>
              <a:buSzPts val="1000"/>
              <a:buFont typeface="Arial" panose="020B0604020202020204" pitchFamily="34" charset="0"/>
              <a:buChar char="•"/>
              <a:tabLst>
                <a:tab pos="914400" algn="l"/>
              </a:tabLst>
            </a:pPr>
            <a:r>
              <a:rPr lang="en-US" sz="2400" dirty="0">
                <a:solidFill>
                  <a:schemeClr val="bg1"/>
                </a:solidFill>
                <a:ea typeface="Calibri" panose="020F0502020204030204" pitchFamily="34" charset="0"/>
                <a:cs typeface="Times New Roman" panose="02020603050405020304" pitchFamily="18" charset="0"/>
              </a:rPr>
              <a:t> </a:t>
            </a:r>
            <a:endParaRPr lang="en-US" sz="2400" dirty="0">
              <a:solidFill>
                <a:schemeClr val="bg1"/>
              </a:solidFill>
              <a:ea typeface="Calibri" panose="020F0502020204030204" pitchFamily="34" charset="0"/>
              <a:cs typeface="Times New Roman" panose="02020603050405020304" pitchFamily="18" charset="0"/>
              <a:sym typeface="Poppins"/>
            </a:endParaRPr>
          </a:p>
        </p:txBody>
      </p:sp>
      <p:pic>
        <p:nvPicPr>
          <p:cNvPr id="20" name="Picture 19">
            <a:extLst>
              <a:ext uri="{FF2B5EF4-FFF2-40B4-BE49-F238E27FC236}">
                <a16:creationId xmlns:a16="http://schemas.microsoft.com/office/drawing/2014/main" id="{49709514-834C-F6E1-054F-52BF1B4E3EDF}"/>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56204" y="2255613"/>
            <a:ext cx="7054205" cy="7257895"/>
          </a:xfrm>
          <a:prstGeom prst="rect">
            <a:avLst/>
          </a:prstGeom>
        </p:spPr>
      </p:pic>
    </p:spTree>
    <p:extLst>
      <p:ext uri="{BB962C8B-B14F-4D97-AF65-F5344CB8AC3E}">
        <p14:creationId xmlns:p14="http://schemas.microsoft.com/office/powerpoint/2010/main" val="20272743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EF7A20-30BF-20DC-A27F-68B9EC8D00B6}"/>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2EE7DB33-7E0F-B41B-EDFC-BEC492D34953}"/>
              </a:ext>
            </a:extLst>
          </p:cNvPr>
          <p:cNvSpPr/>
          <p:nvPr/>
        </p:nvSpPr>
        <p:spPr>
          <a:xfrm flipH="1">
            <a:off x="972599" y="-1290218"/>
            <a:ext cx="17667169" cy="11622566"/>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l="-7763" t="-21913" r="-27503" b="-13353"/>
            </a:stretch>
          </a:blipFill>
        </p:spPr>
        <p:txBody>
          <a:bodyPr/>
          <a:lstStyle/>
          <a:p>
            <a:endParaRPr lang="en-US" dirty="0"/>
          </a:p>
        </p:txBody>
      </p:sp>
      <p:grpSp>
        <p:nvGrpSpPr>
          <p:cNvPr id="3" name="Group 3">
            <a:extLst>
              <a:ext uri="{FF2B5EF4-FFF2-40B4-BE49-F238E27FC236}">
                <a16:creationId xmlns:a16="http://schemas.microsoft.com/office/drawing/2014/main" id="{EC22A5F1-C2D5-2379-1844-856DCD4C15D6}"/>
              </a:ext>
            </a:extLst>
          </p:cNvPr>
          <p:cNvGrpSpPr/>
          <p:nvPr/>
        </p:nvGrpSpPr>
        <p:grpSpPr>
          <a:xfrm>
            <a:off x="-2850038" y="-1290218"/>
            <a:ext cx="16502529" cy="11905288"/>
            <a:chOff x="0" y="0"/>
            <a:chExt cx="3559285" cy="2915884"/>
          </a:xfrm>
        </p:grpSpPr>
        <p:sp>
          <p:nvSpPr>
            <p:cNvPr id="4" name="Freeform 4">
              <a:extLst>
                <a:ext uri="{FF2B5EF4-FFF2-40B4-BE49-F238E27FC236}">
                  <a16:creationId xmlns:a16="http://schemas.microsoft.com/office/drawing/2014/main" id="{8128FE6E-7A2A-8114-108D-139D03A2B783}"/>
                </a:ext>
              </a:extLst>
            </p:cNvPr>
            <p:cNvSpPr/>
            <p:nvPr/>
          </p:nvSpPr>
          <p:spPr>
            <a:xfrm>
              <a:off x="0" y="0"/>
              <a:ext cx="3559285" cy="2915884"/>
            </a:xfrm>
            <a:custGeom>
              <a:avLst/>
              <a:gdLst/>
              <a:ahLst/>
              <a:cxnLst/>
              <a:rect l="l" t="t" r="r" b="b"/>
              <a:pathLst>
                <a:path w="3559285" h="2915884">
                  <a:moveTo>
                    <a:pt x="0" y="0"/>
                  </a:moveTo>
                  <a:lnTo>
                    <a:pt x="3559285" y="0"/>
                  </a:lnTo>
                  <a:lnTo>
                    <a:pt x="3559285" y="2915884"/>
                  </a:lnTo>
                  <a:lnTo>
                    <a:pt x="0" y="2915884"/>
                  </a:lnTo>
                  <a:close/>
                </a:path>
              </a:pathLst>
            </a:custGeom>
            <a:solidFill>
              <a:srgbClr val="0665BE"/>
            </a:solidFill>
          </p:spPr>
        </p:sp>
        <p:sp>
          <p:nvSpPr>
            <p:cNvPr id="5" name="TextBox 5">
              <a:extLst>
                <a:ext uri="{FF2B5EF4-FFF2-40B4-BE49-F238E27FC236}">
                  <a16:creationId xmlns:a16="http://schemas.microsoft.com/office/drawing/2014/main" id="{27D8EBAA-4178-A345-6C70-720F1DF7C46D}"/>
                </a:ext>
              </a:extLst>
            </p:cNvPr>
            <p:cNvSpPr txBox="1"/>
            <p:nvPr/>
          </p:nvSpPr>
          <p:spPr>
            <a:xfrm>
              <a:off x="0" y="-47625"/>
              <a:ext cx="3559285" cy="2963509"/>
            </a:xfrm>
            <a:prstGeom prst="rect">
              <a:avLst/>
            </a:prstGeom>
          </p:spPr>
          <p:txBody>
            <a:bodyPr lIns="50800" tIns="50800" rIns="50800" bIns="50800" rtlCol="0" anchor="ctr"/>
            <a:lstStyle/>
            <a:p>
              <a:pPr algn="ctr">
                <a:lnSpc>
                  <a:spcPts val="3678"/>
                </a:lnSpc>
              </a:pPr>
              <a:endParaRPr/>
            </a:p>
          </p:txBody>
        </p:sp>
      </p:grpSp>
      <p:sp>
        <p:nvSpPr>
          <p:cNvPr id="6" name="Freeform 6">
            <a:extLst>
              <a:ext uri="{FF2B5EF4-FFF2-40B4-BE49-F238E27FC236}">
                <a16:creationId xmlns:a16="http://schemas.microsoft.com/office/drawing/2014/main" id="{4DFF9251-8829-1F5B-3B25-3796DD4C04E5}"/>
              </a:ext>
            </a:extLst>
          </p:cNvPr>
          <p:cNvSpPr/>
          <p:nvPr/>
        </p:nvSpPr>
        <p:spPr>
          <a:xfrm>
            <a:off x="14225152" y="648632"/>
            <a:ext cx="4414617" cy="3735870"/>
          </a:xfrm>
          <a:custGeom>
            <a:avLst/>
            <a:gdLst/>
            <a:ahLst/>
            <a:cxnLst/>
            <a:rect l="l" t="t" r="r" b="b"/>
            <a:pathLst>
              <a:path w="4414617" h="3735870">
                <a:moveTo>
                  <a:pt x="0" y="0"/>
                </a:moveTo>
                <a:lnTo>
                  <a:pt x="4414618" y="0"/>
                </a:lnTo>
                <a:lnTo>
                  <a:pt x="4414618" y="3735870"/>
                </a:lnTo>
                <a:lnTo>
                  <a:pt x="0" y="373587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a:extLst>
              <a:ext uri="{FF2B5EF4-FFF2-40B4-BE49-F238E27FC236}">
                <a16:creationId xmlns:a16="http://schemas.microsoft.com/office/drawing/2014/main" id="{BEC6A43B-DBE9-25C7-8F28-D18D2CDE4B78}"/>
              </a:ext>
            </a:extLst>
          </p:cNvPr>
          <p:cNvSpPr/>
          <p:nvPr/>
        </p:nvSpPr>
        <p:spPr>
          <a:xfrm flipH="1">
            <a:off x="12531739" y="-2933340"/>
            <a:ext cx="10537869" cy="13575354"/>
          </a:xfrm>
          <a:custGeom>
            <a:avLst/>
            <a:gdLst/>
            <a:ahLst/>
            <a:cxnLst/>
            <a:rect l="l" t="t" r="r" b="b"/>
            <a:pathLst>
              <a:path w="10537869" h="13575354">
                <a:moveTo>
                  <a:pt x="10537869" y="0"/>
                </a:moveTo>
                <a:lnTo>
                  <a:pt x="0" y="0"/>
                </a:lnTo>
                <a:lnTo>
                  <a:pt x="0" y="13575354"/>
                </a:lnTo>
                <a:lnTo>
                  <a:pt x="10537869" y="13575354"/>
                </a:lnTo>
                <a:lnTo>
                  <a:pt x="10537869"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dirty="0"/>
          </a:p>
        </p:txBody>
      </p:sp>
      <p:sp>
        <p:nvSpPr>
          <p:cNvPr id="8" name="Freeform 8">
            <a:extLst>
              <a:ext uri="{FF2B5EF4-FFF2-40B4-BE49-F238E27FC236}">
                <a16:creationId xmlns:a16="http://schemas.microsoft.com/office/drawing/2014/main" id="{B20619B7-4BE6-1850-6F8D-A7A8BDAF3FEF}"/>
              </a:ext>
            </a:extLst>
          </p:cNvPr>
          <p:cNvSpPr/>
          <p:nvPr/>
        </p:nvSpPr>
        <p:spPr>
          <a:xfrm>
            <a:off x="8135540" y="-4447402"/>
            <a:ext cx="8296921" cy="8296921"/>
          </a:xfrm>
          <a:custGeom>
            <a:avLst/>
            <a:gdLst/>
            <a:ahLst/>
            <a:cxnLst/>
            <a:rect l="l" t="t" r="r" b="b"/>
            <a:pathLst>
              <a:path w="8296921" h="8296921">
                <a:moveTo>
                  <a:pt x="0" y="0"/>
                </a:moveTo>
                <a:lnTo>
                  <a:pt x="8296921" y="0"/>
                </a:lnTo>
                <a:lnTo>
                  <a:pt x="8296921" y="8296921"/>
                </a:lnTo>
                <a:lnTo>
                  <a:pt x="0" y="8296921"/>
                </a:lnTo>
                <a:lnTo>
                  <a:pt x="0" y="0"/>
                </a:lnTo>
                <a:close/>
              </a:path>
            </a:pathLst>
          </a:custGeom>
          <a:blipFill>
            <a:blip r:embed="rId7">
              <a:alphaModFix amt="76000"/>
              <a:extLst>
                <a:ext uri="{96DAC541-7B7A-43D3-8B79-37D633B846F1}">
                  <asvg:svgBlip xmlns:asvg="http://schemas.microsoft.com/office/drawing/2016/SVG/main" r:embed="rId8"/>
                </a:ext>
              </a:extLst>
            </a:blip>
            <a:stretch>
              <a:fillRect/>
            </a:stretch>
          </a:blipFill>
        </p:spPr>
      </p:sp>
      <p:sp>
        <p:nvSpPr>
          <p:cNvPr id="9" name="AutoShape 9">
            <a:extLst>
              <a:ext uri="{FF2B5EF4-FFF2-40B4-BE49-F238E27FC236}">
                <a16:creationId xmlns:a16="http://schemas.microsoft.com/office/drawing/2014/main" id="{D520EFE6-4CD2-77D6-063A-B499D052EF9F}"/>
              </a:ext>
            </a:extLst>
          </p:cNvPr>
          <p:cNvSpPr/>
          <p:nvPr/>
        </p:nvSpPr>
        <p:spPr>
          <a:xfrm>
            <a:off x="1028700" y="4621258"/>
            <a:ext cx="8115300" cy="0"/>
          </a:xfrm>
          <a:prstGeom prst="line">
            <a:avLst/>
          </a:prstGeom>
          <a:ln w="38100" cap="flat">
            <a:solidFill>
              <a:srgbClr val="0665BE"/>
            </a:solidFill>
            <a:prstDash val="solid"/>
            <a:headEnd type="none" w="sm" len="sm"/>
            <a:tailEnd type="none" w="sm" len="sm"/>
          </a:ln>
        </p:spPr>
      </p:sp>
      <p:sp>
        <p:nvSpPr>
          <p:cNvPr id="10" name="Freeform 10">
            <a:extLst>
              <a:ext uri="{FF2B5EF4-FFF2-40B4-BE49-F238E27FC236}">
                <a16:creationId xmlns:a16="http://schemas.microsoft.com/office/drawing/2014/main" id="{8538996E-66D7-E108-5F60-69DDD06123F9}"/>
              </a:ext>
            </a:extLst>
          </p:cNvPr>
          <p:cNvSpPr/>
          <p:nvPr/>
        </p:nvSpPr>
        <p:spPr>
          <a:xfrm>
            <a:off x="9178421" y="156647"/>
            <a:ext cx="469846" cy="491985"/>
          </a:xfrm>
          <a:custGeom>
            <a:avLst/>
            <a:gdLst/>
            <a:ahLst/>
            <a:cxnLst/>
            <a:rect l="l" t="t" r="r" b="b"/>
            <a:pathLst>
              <a:path w="469846" h="491985">
                <a:moveTo>
                  <a:pt x="0" y="0"/>
                </a:moveTo>
                <a:lnTo>
                  <a:pt x="469846" y="0"/>
                </a:lnTo>
                <a:lnTo>
                  <a:pt x="469846" y="491985"/>
                </a:lnTo>
                <a:lnTo>
                  <a:pt x="0" y="491985"/>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
        <p:nvSpPr>
          <p:cNvPr id="11" name="TextBox 11">
            <a:extLst>
              <a:ext uri="{FF2B5EF4-FFF2-40B4-BE49-F238E27FC236}">
                <a16:creationId xmlns:a16="http://schemas.microsoft.com/office/drawing/2014/main" id="{49952218-F633-78F5-C697-DE7FBB1D9246}"/>
              </a:ext>
            </a:extLst>
          </p:cNvPr>
          <p:cNvSpPr txBox="1"/>
          <p:nvPr/>
        </p:nvSpPr>
        <p:spPr>
          <a:xfrm>
            <a:off x="3212858" y="494962"/>
            <a:ext cx="9355651" cy="1104900"/>
          </a:xfrm>
          <a:prstGeom prst="rect">
            <a:avLst/>
          </a:prstGeom>
        </p:spPr>
        <p:txBody>
          <a:bodyPr lIns="0" tIns="0" rIns="0" bIns="0" rtlCol="0" anchor="t">
            <a:spAutoFit/>
          </a:bodyPr>
          <a:lstStyle/>
          <a:p>
            <a:pPr algn="l">
              <a:lnSpc>
                <a:spcPts val="8400"/>
              </a:lnSpc>
            </a:pPr>
            <a:r>
              <a:rPr lang="en-US" sz="8000" b="1" dirty="0">
                <a:solidFill>
                  <a:srgbClr val="FFFFFF"/>
                </a:solidFill>
                <a:latin typeface="Gordita Bold"/>
                <a:ea typeface="Gordita Bold"/>
                <a:cs typeface="Gordita Bold"/>
                <a:sym typeface="Gordita Bold"/>
              </a:rPr>
              <a:t>Data Insights</a:t>
            </a:r>
          </a:p>
        </p:txBody>
      </p:sp>
      <p:sp>
        <p:nvSpPr>
          <p:cNvPr id="12" name="Freeform 12">
            <a:extLst>
              <a:ext uri="{FF2B5EF4-FFF2-40B4-BE49-F238E27FC236}">
                <a16:creationId xmlns:a16="http://schemas.microsoft.com/office/drawing/2014/main" id="{A8BBCC2C-E0F0-09B9-1A2C-07889A65E335}"/>
              </a:ext>
            </a:extLst>
          </p:cNvPr>
          <p:cNvSpPr/>
          <p:nvPr/>
        </p:nvSpPr>
        <p:spPr>
          <a:xfrm>
            <a:off x="5086350" y="-298942"/>
            <a:ext cx="6349035" cy="5372871"/>
          </a:xfrm>
          <a:custGeom>
            <a:avLst/>
            <a:gdLst/>
            <a:ahLst/>
            <a:cxnLst/>
            <a:rect l="l" t="t" r="r" b="b"/>
            <a:pathLst>
              <a:path w="6349035" h="5372871">
                <a:moveTo>
                  <a:pt x="0" y="0"/>
                </a:moveTo>
                <a:lnTo>
                  <a:pt x="6349035" y="0"/>
                </a:lnTo>
                <a:lnTo>
                  <a:pt x="6349035" y="5372871"/>
                </a:lnTo>
                <a:lnTo>
                  <a:pt x="0" y="5372871"/>
                </a:lnTo>
                <a:lnTo>
                  <a:pt x="0" y="0"/>
                </a:lnTo>
                <a:close/>
              </a:path>
            </a:pathLst>
          </a:custGeom>
          <a:blipFill>
            <a:blip r:embed="rId3">
              <a:alphaModFix amt="5000"/>
              <a:extLst>
                <a:ext uri="{96DAC541-7B7A-43D3-8B79-37D633B846F1}">
                  <asvg:svgBlip xmlns:asvg="http://schemas.microsoft.com/office/drawing/2016/SVG/main" r:embed="rId4"/>
                </a:ext>
              </a:extLst>
            </a:blip>
            <a:stretch>
              <a:fillRect/>
            </a:stretch>
          </a:blipFill>
        </p:spPr>
      </p:sp>
      <p:grpSp>
        <p:nvGrpSpPr>
          <p:cNvPr id="13" name="Group 13">
            <a:extLst>
              <a:ext uri="{FF2B5EF4-FFF2-40B4-BE49-F238E27FC236}">
                <a16:creationId xmlns:a16="http://schemas.microsoft.com/office/drawing/2014/main" id="{08865900-DC86-6A0B-B28F-534B3EE9F47A}"/>
              </a:ext>
            </a:extLst>
          </p:cNvPr>
          <p:cNvGrpSpPr/>
          <p:nvPr/>
        </p:nvGrpSpPr>
        <p:grpSpPr>
          <a:xfrm>
            <a:off x="18082331" y="4024049"/>
            <a:ext cx="460471" cy="460471"/>
            <a:chOff x="0" y="0"/>
            <a:chExt cx="812800" cy="812800"/>
          </a:xfrm>
        </p:grpSpPr>
        <p:sp>
          <p:nvSpPr>
            <p:cNvPr id="14" name="Freeform 14">
              <a:extLst>
                <a:ext uri="{FF2B5EF4-FFF2-40B4-BE49-F238E27FC236}">
                  <a16:creationId xmlns:a16="http://schemas.microsoft.com/office/drawing/2014/main" id="{41A51284-AA0E-6FE1-B719-8CC9B535D1B9}"/>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p:spPr>
        </p:sp>
        <p:sp>
          <p:nvSpPr>
            <p:cNvPr id="15" name="TextBox 15">
              <a:extLst>
                <a:ext uri="{FF2B5EF4-FFF2-40B4-BE49-F238E27FC236}">
                  <a16:creationId xmlns:a16="http://schemas.microsoft.com/office/drawing/2014/main" id="{5A456AF1-3442-E49B-9BCD-DB14676A4B2C}"/>
                </a:ext>
              </a:extLst>
            </p:cNvPr>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16" name="Group 16">
            <a:extLst>
              <a:ext uri="{FF2B5EF4-FFF2-40B4-BE49-F238E27FC236}">
                <a16:creationId xmlns:a16="http://schemas.microsoft.com/office/drawing/2014/main" id="{8E03D2D3-BE1D-A8C7-994A-1F40D6D716EB}"/>
              </a:ext>
            </a:extLst>
          </p:cNvPr>
          <p:cNvGrpSpPr/>
          <p:nvPr/>
        </p:nvGrpSpPr>
        <p:grpSpPr>
          <a:xfrm>
            <a:off x="17595856" y="1645777"/>
            <a:ext cx="285038" cy="285038"/>
            <a:chOff x="0" y="0"/>
            <a:chExt cx="812800" cy="812800"/>
          </a:xfrm>
        </p:grpSpPr>
        <p:sp>
          <p:nvSpPr>
            <p:cNvPr id="17" name="Freeform 17">
              <a:extLst>
                <a:ext uri="{FF2B5EF4-FFF2-40B4-BE49-F238E27FC236}">
                  <a16:creationId xmlns:a16="http://schemas.microsoft.com/office/drawing/2014/main" id="{0CCDAD34-F97F-B311-58FE-D8257D886859}"/>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a:ln cap="sq">
              <a:noFill/>
              <a:prstDash val="solid"/>
              <a:miter/>
            </a:ln>
          </p:spPr>
        </p:sp>
        <p:sp>
          <p:nvSpPr>
            <p:cNvPr id="18" name="TextBox 18">
              <a:extLst>
                <a:ext uri="{FF2B5EF4-FFF2-40B4-BE49-F238E27FC236}">
                  <a16:creationId xmlns:a16="http://schemas.microsoft.com/office/drawing/2014/main" id="{B781BBC7-B348-F37B-087F-3F66B0B6D506}"/>
                </a:ext>
              </a:extLst>
            </p:cNvPr>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sp>
        <p:nvSpPr>
          <p:cNvPr id="24" name="TextBox 21">
            <a:extLst>
              <a:ext uri="{FF2B5EF4-FFF2-40B4-BE49-F238E27FC236}">
                <a16:creationId xmlns:a16="http://schemas.microsoft.com/office/drawing/2014/main" id="{4B7677EF-3C67-EA65-DD79-36A228E14FF8}"/>
              </a:ext>
            </a:extLst>
          </p:cNvPr>
          <p:cNvSpPr txBox="1"/>
          <p:nvPr/>
        </p:nvSpPr>
        <p:spPr>
          <a:xfrm>
            <a:off x="7822420" y="1342847"/>
            <a:ext cx="9829800" cy="9322232"/>
          </a:xfrm>
          <a:prstGeom prst="rect">
            <a:avLst/>
          </a:prstGeom>
        </p:spPr>
        <p:txBody>
          <a:bodyPr wrap="square" lIns="0" tIns="0" rIns="0" bIns="0" rtlCol="0" anchor="t">
            <a:spAutoFit/>
          </a:bodyPr>
          <a:lstStyle/>
          <a:p>
            <a:pPr>
              <a:buNone/>
            </a:pPr>
            <a:endParaRPr lang="en-US" dirty="0">
              <a:effectLst/>
            </a:endParaRPr>
          </a:p>
          <a:p>
            <a:pPr marL="342900" marR="0" lvl="1" indent="-342900" algn="just">
              <a:lnSpc>
                <a:spcPts val="3639"/>
              </a:lnSpc>
              <a:spcAft>
                <a:spcPts val="800"/>
              </a:spcAft>
              <a:buSzPts val="1000"/>
              <a:buFont typeface="Arial" panose="020B0604020202020204" pitchFamily="34" charset="0"/>
              <a:buChar char="•"/>
              <a:tabLst>
                <a:tab pos="914400" algn="l"/>
              </a:tabLst>
            </a:pPr>
            <a:r>
              <a:rPr lang="en-US" sz="2000" dirty="0">
                <a:solidFill>
                  <a:schemeClr val="bg1"/>
                </a:solidFill>
                <a:ea typeface="Calibri" panose="020F0502020204030204" pitchFamily="34" charset="0"/>
                <a:cs typeface="Times New Roman" panose="02020603050405020304" pitchFamily="18" charset="0"/>
              </a:rPr>
              <a:t>Approximately 1 in 11 individuals has heart disease.</a:t>
            </a:r>
          </a:p>
          <a:p>
            <a:pPr>
              <a:buNone/>
            </a:pPr>
            <a:endParaRPr lang="en-US" sz="2000" dirty="0">
              <a:effectLst/>
            </a:endParaRPr>
          </a:p>
          <a:p>
            <a:pPr marL="342900" lvl="1" indent="-342900" algn="just">
              <a:lnSpc>
                <a:spcPts val="3639"/>
              </a:lnSpc>
              <a:spcAft>
                <a:spcPts val="800"/>
              </a:spcAft>
              <a:buSzPts val="1000"/>
              <a:buFont typeface="Arial" panose="020B0604020202020204" pitchFamily="34" charset="0"/>
              <a:buChar char="•"/>
              <a:tabLst>
                <a:tab pos="914400" algn="l"/>
              </a:tabLst>
            </a:pPr>
            <a:r>
              <a:rPr lang="en-US" sz="2000" dirty="0">
                <a:solidFill>
                  <a:schemeClr val="bg1"/>
                </a:solidFill>
                <a:ea typeface="Calibri" panose="020F0502020204030204" pitchFamily="34" charset="0"/>
                <a:cs typeface="Times New Roman" panose="02020603050405020304" pitchFamily="18" charset="0"/>
              </a:rPr>
              <a:t>On average, individuals are in the overweight range (25–29.9). A BMI above 25 is considered overweight, and above 30 is obese. Since the average BMI is close to 30, this indicates a population at high risk for obesity-related diseases.</a:t>
            </a:r>
          </a:p>
          <a:p>
            <a:pPr marL="342900" lvl="1" indent="-342900" algn="just">
              <a:lnSpc>
                <a:spcPts val="3639"/>
              </a:lnSpc>
              <a:spcAft>
                <a:spcPts val="800"/>
              </a:spcAft>
              <a:buSzPts val="1000"/>
              <a:buFont typeface="Arial" panose="020B0604020202020204" pitchFamily="34" charset="0"/>
              <a:buChar char="•"/>
              <a:tabLst>
                <a:tab pos="914400" algn="l"/>
              </a:tabLst>
            </a:pPr>
            <a:r>
              <a:rPr lang="en-US" sz="2000" dirty="0">
                <a:solidFill>
                  <a:schemeClr val="bg1"/>
                </a:solidFill>
                <a:ea typeface="Calibri" panose="020F0502020204030204" pitchFamily="34" charset="0"/>
                <a:cs typeface="Times New Roman" panose="02020603050405020304" pitchFamily="18" charset="0"/>
              </a:rPr>
              <a:t>More than 1 in 5 people smoke, a major risk factor for both heart disease and hypertension.</a:t>
            </a:r>
          </a:p>
          <a:p>
            <a:pPr marL="342900" lvl="1" indent="-342900" algn="just">
              <a:lnSpc>
                <a:spcPts val="3639"/>
              </a:lnSpc>
              <a:spcAft>
                <a:spcPts val="800"/>
              </a:spcAft>
              <a:buSzPts val="1000"/>
              <a:buFont typeface="Arial" panose="020B0604020202020204" pitchFamily="34" charset="0"/>
              <a:buChar char="•"/>
              <a:tabLst>
                <a:tab pos="914400" algn="l"/>
              </a:tabLst>
            </a:pPr>
            <a:r>
              <a:rPr lang="en-US" sz="2000" dirty="0">
                <a:solidFill>
                  <a:schemeClr val="bg1"/>
                </a:solidFill>
                <a:ea typeface="Calibri" panose="020F0502020204030204" pitchFamily="34" charset="0"/>
                <a:cs typeface="Times New Roman" panose="02020603050405020304" pitchFamily="18" charset="0"/>
              </a:rPr>
              <a:t>Nearly one-third of the population is obese, which increases the risk of diabetes, heart disease, and other metabolic disorders.</a:t>
            </a:r>
          </a:p>
          <a:p>
            <a:pPr marL="342900" lvl="1" indent="-342900" algn="just">
              <a:lnSpc>
                <a:spcPts val="3639"/>
              </a:lnSpc>
              <a:spcAft>
                <a:spcPts val="800"/>
              </a:spcAft>
              <a:buSzPts val="1000"/>
              <a:buFont typeface="Arial" panose="020B0604020202020204" pitchFamily="34" charset="0"/>
              <a:buChar char="•"/>
              <a:tabLst>
                <a:tab pos="914400" algn="l"/>
              </a:tabLst>
            </a:pPr>
            <a:r>
              <a:rPr lang="en-US" sz="2000" dirty="0">
                <a:solidFill>
                  <a:schemeClr val="bg1"/>
                </a:solidFill>
                <a:ea typeface="Calibri" panose="020F0502020204030204" pitchFamily="34" charset="0"/>
                <a:cs typeface="Times New Roman" panose="02020603050405020304" pitchFamily="18" charset="0"/>
              </a:rPr>
              <a:t>Though lower than asthma or skin cancer rates, diabetes remains a critical condition that can compound heart disease risk when combined with obesity and smoking.</a:t>
            </a:r>
          </a:p>
          <a:p>
            <a:pPr marL="342900" lvl="1" indent="-342900" algn="just">
              <a:lnSpc>
                <a:spcPts val="3639"/>
              </a:lnSpc>
              <a:spcAft>
                <a:spcPts val="800"/>
              </a:spcAft>
              <a:buSzPts val="1000"/>
              <a:buFont typeface="Arial" panose="020B0604020202020204" pitchFamily="34" charset="0"/>
              <a:buChar char="•"/>
              <a:tabLst>
                <a:tab pos="914400" algn="l"/>
              </a:tabLst>
            </a:pPr>
            <a:r>
              <a:rPr lang="en-US" sz="2000" dirty="0">
                <a:solidFill>
                  <a:schemeClr val="bg1"/>
                </a:solidFill>
                <a:ea typeface="Calibri" panose="020F0502020204030204" pitchFamily="34" charset="0"/>
                <a:cs typeface="Times New Roman" panose="02020603050405020304" pitchFamily="18" charset="0"/>
              </a:rPr>
              <a:t>A relatively smaller proportion (about 1 in 14) reports alcohol consumption.</a:t>
            </a:r>
          </a:p>
          <a:p>
            <a:pPr marL="342900" lvl="1" indent="-342900" algn="just">
              <a:lnSpc>
                <a:spcPts val="3639"/>
              </a:lnSpc>
              <a:spcAft>
                <a:spcPts val="800"/>
              </a:spcAft>
              <a:buSzPts val="1000"/>
              <a:buFont typeface="Arial" panose="020B0604020202020204" pitchFamily="34" charset="0"/>
              <a:buChar char="•"/>
              <a:tabLst>
                <a:tab pos="914400" algn="l"/>
              </a:tabLst>
            </a:pPr>
            <a:r>
              <a:rPr lang="en-US" sz="2000" dirty="0">
                <a:solidFill>
                  <a:schemeClr val="bg1"/>
                </a:solidFill>
                <a:ea typeface="Calibri" panose="020F0502020204030204" pitchFamily="34" charset="0"/>
                <a:cs typeface="Times New Roman" panose="02020603050405020304" pitchFamily="18" charset="0"/>
              </a:rPr>
              <a:t>While lower than smoking prevalence, alcohol use can still interact with obesity, smoking, and other risk factors to worsen cardiovascular outcomes.</a:t>
            </a:r>
          </a:p>
          <a:p>
            <a:pPr marL="342900" lvl="1" indent="-342900" algn="just">
              <a:lnSpc>
                <a:spcPts val="3639"/>
              </a:lnSpc>
              <a:spcAft>
                <a:spcPts val="800"/>
              </a:spcAft>
              <a:buSzPts val="1000"/>
              <a:buFont typeface="Arial" panose="020B0604020202020204" pitchFamily="34" charset="0"/>
              <a:buChar char="•"/>
              <a:tabLst>
                <a:tab pos="914400" algn="l"/>
              </a:tabLst>
            </a:pPr>
            <a:r>
              <a:rPr lang="en-US" sz="2000" dirty="0">
                <a:solidFill>
                  <a:schemeClr val="bg1"/>
                </a:solidFill>
                <a:ea typeface="Calibri" panose="020F0502020204030204" pitchFamily="34" charset="0"/>
                <a:cs typeface="Times New Roman" panose="02020603050405020304" pitchFamily="18" charset="0"/>
              </a:rPr>
              <a:t>Men face higher hypertension rates, possibly due to lifestyle choices (smoking, alcohol, diet).</a:t>
            </a:r>
          </a:p>
          <a:p>
            <a:pPr marL="342900" lvl="1" indent="-342900" algn="just">
              <a:lnSpc>
                <a:spcPts val="3639"/>
              </a:lnSpc>
              <a:spcAft>
                <a:spcPts val="800"/>
              </a:spcAft>
              <a:buSzPts val="1000"/>
              <a:buFont typeface="Arial" panose="020B0604020202020204" pitchFamily="34" charset="0"/>
              <a:buChar char="•"/>
              <a:tabLst>
                <a:tab pos="914400" algn="l"/>
              </a:tabLst>
            </a:pPr>
            <a:r>
              <a:rPr lang="en-US" sz="2000" dirty="0">
                <a:solidFill>
                  <a:schemeClr val="bg1"/>
                </a:solidFill>
                <a:ea typeface="Calibri" panose="020F0502020204030204" pitchFamily="34" charset="0"/>
                <a:cs typeface="Times New Roman" panose="02020603050405020304" pitchFamily="18" charset="0"/>
              </a:rPr>
              <a:t>Women benefit from estrogen’s protective effect pre-menopause but need targeted support post-menopause.</a:t>
            </a:r>
          </a:p>
          <a:p>
            <a:pPr marL="342900" lvl="1" indent="-342900" algn="just">
              <a:lnSpc>
                <a:spcPts val="3639"/>
              </a:lnSpc>
              <a:spcAft>
                <a:spcPts val="800"/>
              </a:spcAft>
              <a:buSzPts val="1000"/>
              <a:buFont typeface="Arial" panose="020B0604020202020204" pitchFamily="34" charset="0"/>
              <a:buChar char="•"/>
              <a:tabLst>
                <a:tab pos="914400" algn="l"/>
              </a:tabLst>
            </a:pPr>
            <a:r>
              <a:rPr lang="en-US" sz="2400" dirty="0">
                <a:solidFill>
                  <a:schemeClr val="bg1"/>
                </a:solidFill>
                <a:ea typeface="Calibri" panose="020F0502020204030204" pitchFamily="34" charset="0"/>
                <a:cs typeface="Times New Roman" panose="02020603050405020304" pitchFamily="18" charset="0"/>
              </a:rPr>
              <a:t> </a:t>
            </a:r>
            <a:endParaRPr lang="en-US" sz="2400" dirty="0">
              <a:solidFill>
                <a:schemeClr val="bg1"/>
              </a:solidFill>
              <a:ea typeface="Calibri" panose="020F0502020204030204" pitchFamily="34" charset="0"/>
              <a:cs typeface="Times New Roman" panose="02020603050405020304" pitchFamily="18" charset="0"/>
              <a:sym typeface="Poppins"/>
            </a:endParaRPr>
          </a:p>
        </p:txBody>
      </p:sp>
      <p:pic>
        <p:nvPicPr>
          <p:cNvPr id="21" name="Picture 20">
            <a:extLst>
              <a:ext uri="{FF2B5EF4-FFF2-40B4-BE49-F238E27FC236}">
                <a16:creationId xmlns:a16="http://schemas.microsoft.com/office/drawing/2014/main" id="{38003684-90A9-B041-A1A5-784CB60A17DF}"/>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442425" y="2018157"/>
            <a:ext cx="7834734" cy="7848600"/>
          </a:xfrm>
          <a:prstGeom prst="rect">
            <a:avLst/>
          </a:prstGeom>
        </p:spPr>
      </p:pic>
    </p:spTree>
    <p:extLst>
      <p:ext uri="{BB962C8B-B14F-4D97-AF65-F5344CB8AC3E}">
        <p14:creationId xmlns:p14="http://schemas.microsoft.com/office/powerpoint/2010/main" val="34887382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EB457A-991A-3158-425A-987140509474}"/>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73571E10-2EAE-D432-D897-3CE78FBB5B98}"/>
              </a:ext>
            </a:extLst>
          </p:cNvPr>
          <p:cNvSpPr/>
          <p:nvPr/>
        </p:nvSpPr>
        <p:spPr>
          <a:xfrm flipH="1">
            <a:off x="972600" y="-1290218"/>
            <a:ext cx="17315399" cy="11622566"/>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l="-7763" t="-21913" r="-27503" b="-13353"/>
            </a:stretch>
          </a:blipFill>
        </p:spPr>
        <p:txBody>
          <a:bodyPr/>
          <a:lstStyle/>
          <a:p>
            <a:endParaRPr lang="en-US" dirty="0"/>
          </a:p>
        </p:txBody>
      </p:sp>
      <p:grpSp>
        <p:nvGrpSpPr>
          <p:cNvPr id="3" name="Group 3">
            <a:extLst>
              <a:ext uri="{FF2B5EF4-FFF2-40B4-BE49-F238E27FC236}">
                <a16:creationId xmlns:a16="http://schemas.microsoft.com/office/drawing/2014/main" id="{66323E68-48E4-7E77-3C04-8581EE4A53C1}"/>
              </a:ext>
            </a:extLst>
          </p:cNvPr>
          <p:cNvGrpSpPr/>
          <p:nvPr/>
        </p:nvGrpSpPr>
        <p:grpSpPr>
          <a:xfrm>
            <a:off x="-2850038" y="-1290218"/>
            <a:ext cx="15367515" cy="11905288"/>
            <a:chOff x="0" y="0"/>
            <a:chExt cx="3559285" cy="2915884"/>
          </a:xfrm>
        </p:grpSpPr>
        <p:sp>
          <p:nvSpPr>
            <p:cNvPr id="4" name="Freeform 4">
              <a:extLst>
                <a:ext uri="{FF2B5EF4-FFF2-40B4-BE49-F238E27FC236}">
                  <a16:creationId xmlns:a16="http://schemas.microsoft.com/office/drawing/2014/main" id="{A441398E-5AA0-084C-04D1-180A3A3A5111}"/>
                </a:ext>
              </a:extLst>
            </p:cNvPr>
            <p:cNvSpPr/>
            <p:nvPr/>
          </p:nvSpPr>
          <p:spPr>
            <a:xfrm>
              <a:off x="0" y="0"/>
              <a:ext cx="3559285" cy="2915884"/>
            </a:xfrm>
            <a:custGeom>
              <a:avLst/>
              <a:gdLst/>
              <a:ahLst/>
              <a:cxnLst/>
              <a:rect l="l" t="t" r="r" b="b"/>
              <a:pathLst>
                <a:path w="3559285" h="2915884">
                  <a:moveTo>
                    <a:pt x="0" y="0"/>
                  </a:moveTo>
                  <a:lnTo>
                    <a:pt x="3559285" y="0"/>
                  </a:lnTo>
                  <a:lnTo>
                    <a:pt x="3559285" y="2915884"/>
                  </a:lnTo>
                  <a:lnTo>
                    <a:pt x="0" y="2915884"/>
                  </a:lnTo>
                  <a:close/>
                </a:path>
              </a:pathLst>
            </a:custGeom>
            <a:solidFill>
              <a:srgbClr val="0665BE"/>
            </a:solidFill>
          </p:spPr>
        </p:sp>
        <p:sp>
          <p:nvSpPr>
            <p:cNvPr id="5" name="TextBox 5">
              <a:extLst>
                <a:ext uri="{FF2B5EF4-FFF2-40B4-BE49-F238E27FC236}">
                  <a16:creationId xmlns:a16="http://schemas.microsoft.com/office/drawing/2014/main" id="{B78EABD9-52DB-9A90-DECF-FD49BEFCA435}"/>
                </a:ext>
              </a:extLst>
            </p:cNvPr>
            <p:cNvSpPr txBox="1"/>
            <p:nvPr/>
          </p:nvSpPr>
          <p:spPr>
            <a:xfrm>
              <a:off x="0" y="-47625"/>
              <a:ext cx="3559285" cy="2963509"/>
            </a:xfrm>
            <a:prstGeom prst="rect">
              <a:avLst/>
            </a:prstGeom>
          </p:spPr>
          <p:txBody>
            <a:bodyPr lIns="50800" tIns="50800" rIns="50800" bIns="50800" rtlCol="0" anchor="ctr"/>
            <a:lstStyle/>
            <a:p>
              <a:pPr algn="ctr">
                <a:lnSpc>
                  <a:spcPts val="3678"/>
                </a:lnSpc>
              </a:pPr>
              <a:endParaRPr/>
            </a:p>
          </p:txBody>
        </p:sp>
      </p:grpSp>
      <p:sp>
        <p:nvSpPr>
          <p:cNvPr id="6" name="Freeform 6">
            <a:extLst>
              <a:ext uri="{FF2B5EF4-FFF2-40B4-BE49-F238E27FC236}">
                <a16:creationId xmlns:a16="http://schemas.microsoft.com/office/drawing/2014/main" id="{F76274E1-8D9A-B815-2961-7CA10CF2BA7B}"/>
              </a:ext>
            </a:extLst>
          </p:cNvPr>
          <p:cNvSpPr/>
          <p:nvPr/>
        </p:nvSpPr>
        <p:spPr>
          <a:xfrm>
            <a:off x="14225152" y="648632"/>
            <a:ext cx="4414617" cy="3735870"/>
          </a:xfrm>
          <a:custGeom>
            <a:avLst/>
            <a:gdLst/>
            <a:ahLst/>
            <a:cxnLst/>
            <a:rect l="l" t="t" r="r" b="b"/>
            <a:pathLst>
              <a:path w="4414617" h="3735870">
                <a:moveTo>
                  <a:pt x="0" y="0"/>
                </a:moveTo>
                <a:lnTo>
                  <a:pt x="4414618" y="0"/>
                </a:lnTo>
                <a:lnTo>
                  <a:pt x="4414618" y="3735870"/>
                </a:lnTo>
                <a:lnTo>
                  <a:pt x="0" y="373587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a:extLst>
              <a:ext uri="{FF2B5EF4-FFF2-40B4-BE49-F238E27FC236}">
                <a16:creationId xmlns:a16="http://schemas.microsoft.com/office/drawing/2014/main" id="{5BB87B40-76E3-88AD-CA7B-11F88B378AF7}"/>
              </a:ext>
            </a:extLst>
          </p:cNvPr>
          <p:cNvSpPr/>
          <p:nvPr/>
        </p:nvSpPr>
        <p:spPr>
          <a:xfrm flipH="1">
            <a:off x="11934790" y="-3086100"/>
            <a:ext cx="10537869" cy="13575354"/>
          </a:xfrm>
          <a:custGeom>
            <a:avLst/>
            <a:gdLst/>
            <a:ahLst/>
            <a:cxnLst/>
            <a:rect l="l" t="t" r="r" b="b"/>
            <a:pathLst>
              <a:path w="10537869" h="13575354">
                <a:moveTo>
                  <a:pt x="10537869" y="0"/>
                </a:moveTo>
                <a:lnTo>
                  <a:pt x="0" y="0"/>
                </a:lnTo>
                <a:lnTo>
                  <a:pt x="0" y="13575354"/>
                </a:lnTo>
                <a:lnTo>
                  <a:pt x="10537869" y="13575354"/>
                </a:lnTo>
                <a:lnTo>
                  <a:pt x="10537869"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dirty="0"/>
          </a:p>
        </p:txBody>
      </p:sp>
      <p:sp>
        <p:nvSpPr>
          <p:cNvPr id="8" name="Freeform 8">
            <a:extLst>
              <a:ext uri="{FF2B5EF4-FFF2-40B4-BE49-F238E27FC236}">
                <a16:creationId xmlns:a16="http://schemas.microsoft.com/office/drawing/2014/main" id="{E9DBF607-43E3-2C2A-86B8-A42E1A05BE46}"/>
              </a:ext>
            </a:extLst>
          </p:cNvPr>
          <p:cNvSpPr/>
          <p:nvPr/>
        </p:nvSpPr>
        <p:spPr>
          <a:xfrm>
            <a:off x="8135540" y="-4447402"/>
            <a:ext cx="8296921" cy="8296921"/>
          </a:xfrm>
          <a:custGeom>
            <a:avLst/>
            <a:gdLst/>
            <a:ahLst/>
            <a:cxnLst/>
            <a:rect l="l" t="t" r="r" b="b"/>
            <a:pathLst>
              <a:path w="8296921" h="8296921">
                <a:moveTo>
                  <a:pt x="0" y="0"/>
                </a:moveTo>
                <a:lnTo>
                  <a:pt x="8296921" y="0"/>
                </a:lnTo>
                <a:lnTo>
                  <a:pt x="8296921" y="8296921"/>
                </a:lnTo>
                <a:lnTo>
                  <a:pt x="0" y="8296921"/>
                </a:lnTo>
                <a:lnTo>
                  <a:pt x="0" y="0"/>
                </a:lnTo>
                <a:close/>
              </a:path>
            </a:pathLst>
          </a:custGeom>
          <a:blipFill>
            <a:blip r:embed="rId7">
              <a:alphaModFix amt="76000"/>
              <a:extLst>
                <a:ext uri="{96DAC541-7B7A-43D3-8B79-37D633B846F1}">
                  <asvg:svgBlip xmlns:asvg="http://schemas.microsoft.com/office/drawing/2016/SVG/main" r:embed="rId8"/>
                </a:ext>
              </a:extLst>
            </a:blip>
            <a:stretch>
              <a:fillRect/>
            </a:stretch>
          </a:blipFill>
        </p:spPr>
        <p:txBody>
          <a:bodyPr/>
          <a:lstStyle/>
          <a:p>
            <a:endParaRPr lang="en-IN" dirty="0"/>
          </a:p>
        </p:txBody>
      </p:sp>
      <p:sp>
        <p:nvSpPr>
          <p:cNvPr id="9" name="AutoShape 9">
            <a:extLst>
              <a:ext uri="{FF2B5EF4-FFF2-40B4-BE49-F238E27FC236}">
                <a16:creationId xmlns:a16="http://schemas.microsoft.com/office/drawing/2014/main" id="{2E5F5EB0-BF43-0513-FA81-9F3D64C69CB2}"/>
              </a:ext>
            </a:extLst>
          </p:cNvPr>
          <p:cNvSpPr/>
          <p:nvPr/>
        </p:nvSpPr>
        <p:spPr>
          <a:xfrm>
            <a:off x="1028700" y="4621258"/>
            <a:ext cx="8115300" cy="0"/>
          </a:xfrm>
          <a:prstGeom prst="line">
            <a:avLst/>
          </a:prstGeom>
          <a:ln w="38100" cap="flat">
            <a:solidFill>
              <a:srgbClr val="0665BE"/>
            </a:solidFill>
            <a:prstDash val="solid"/>
            <a:headEnd type="none" w="sm" len="sm"/>
            <a:tailEnd type="none" w="sm" len="sm"/>
          </a:ln>
        </p:spPr>
      </p:sp>
      <p:sp>
        <p:nvSpPr>
          <p:cNvPr id="10" name="Freeform 10">
            <a:extLst>
              <a:ext uri="{FF2B5EF4-FFF2-40B4-BE49-F238E27FC236}">
                <a16:creationId xmlns:a16="http://schemas.microsoft.com/office/drawing/2014/main" id="{98DB7197-0105-470D-65F8-65F67292D87E}"/>
              </a:ext>
            </a:extLst>
          </p:cNvPr>
          <p:cNvSpPr/>
          <p:nvPr/>
        </p:nvSpPr>
        <p:spPr>
          <a:xfrm>
            <a:off x="9178421" y="156647"/>
            <a:ext cx="469846" cy="491985"/>
          </a:xfrm>
          <a:custGeom>
            <a:avLst/>
            <a:gdLst/>
            <a:ahLst/>
            <a:cxnLst/>
            <a:rect l="l" t="t" r="r" b="b"/>
            <a:pathLst>
              <a:path w="469846" h="491985">
                <a:moveTo>
                  <a:pt x="0" y="0"/>
                </a:moveTo>
                <a:lnTo>
                  <a:pt x="469846" y="0"/>
                </a:lnTo>
                <a:lnTo>
                  <a:pt x="469846" y="491985"/>
                </a:lnTo>
                <a:lnTo>
                  <a:pt x="0" y="491985"/>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
        <p:nvSpPr>
          <p:cNvPr id="11" name="TextBox 11">
            <a:extLst>
              <a:ext uri="{FF2B5EF4-FFF2-40B4-BE49-F238E27FC236}">
                <a16:creationId xmlns:a16="http://schemas.microsoft.com/office/drawing/2014/main" id="{2E338B01-AE7C-473F-E176-CFBD0F2E2406}"/>
              </a:ext>
            </a:extLst>
          </p:cNvPr>
          <p:cNvSpPr txBox="1"/>
          <p:nvPr/>
        </p:nvSpPr>
        <p:spPr>
          <a:xfrm>
            <a:off x="3583041" y="60606"/>
            <a:ext cx="9355651" cy="1104900"/>
          </a:xfrm>
          <a:prstGeom prst="rect">
            <a:avLst/>
          </a:prstGeom>
        </p:spPr>
        <p:txBody>
          <a:bodyPr lIns="0" tIns="0" rIns="0" bIns="0" rtlCol="0" anchor="t">
            <a:spAutoFit/>
          </a:bodyPr>
          <a:lstStyle/>
          <a:p>
            <a:pPr algn="l">
              <a:lnSpc>
                <a:spcPts val="8400"/>
              </a:lnSpc>
            </a:pPr>
            <a:r>
              <a:rPr lang="en-US" sz="8000" b="1" dirty="0">
                <a:solidFill>
                  <a:srgbClr val="FFFFFF"/>
                </a:solidFill>
                <a:latin typeface="Gordita Bold"/>
                <a:ea typeface="Gordita Bold"/>
                <a:cs typeface="Gordita Bold"/>
                <a:sym typeface="Gordita Bold"/>
              </a:rPr>
              <a:t>Data Insights</a:t>
            </a:r>
          </a:p>
        </p:txBody>
      </p:sp>
      <p:sp>
        <p:nvSpPr>
          <p:cNvPr id="12" name="Freeform 12">
            <a:extLst>
              <a:ext uri="{FF2B5EF4-FFF2-40B4-BE49-F238E27FC236}">
                <a16:creationId xmlns:a16="http://schemas.microsoft.com/office/drawing/2014/main" id="{7DF07041-4159-A527-BF2B-9E609D829D9D}"/>
              </a:ext>
            </a:extLst>
          </p:cNvPr>
          <p:cNvSpPr/>
          <p:nvPr/>
        </p:nvSpPr>
        <p:spPr>
          <a:xfrm>
            <a:off x="5086350" y="-298942"/>
            <a:ext cx="6349035" cy="5372871"/>
          </a:xfrm>
          <a:custGeom>
            <a:avLst/>
            <a:gdLst/>
            <a:ahLst/>
            <a:cxnLst/>
            <a:rect l="l" t="t" r="r" b="b"/>
            <a:pathLst>
              <a:path w="6349035" h="5372871">
                <a:moveTo>
                  <a:pt x="0" y="0"/>
                </a:moveTo>
                <a:lnTo>
                  <a:pt x="6349035" y="0"/>
                </a:lnTo>
                <a:lnTo>
                  <a:pt x="6349035" y="5372871"/>
                </a:lnTo>
                <a:lnTo>
                  <a:pt x="0" y="5372871"/>
                </a:lnTo>
                <a:lnTo>
                  <a:pt x="0" y="0"/>
                </a:lnTo>
                <a:close/>
              </a:path>
            </a:pathLst>
          </a:custGeom>
          <a:blipFill>
            <a:blip r:embed="rId3">
              <a:alphaModFix amt="5000"/>
              <a:extLst>
                <a:ext uri="{96DAC541-7B7A-43D3-8B79-37D633B846F1}">
                  <asvg:svgBlip xmlns:asvg="http://schemas.microsoft.com/office/drawing/2016/SVG/main" r:embed="rId4"/>
                </a:ext>
              </a:extLst>
            </a:blip>
            <a:stretch>
              <a:fillRect/>
            </a:stretch>
          </a:blipFill>
        </p:spPr>
      </p:sp>
      <p:grpSp>
        <p:nvGrpSpPr>
          <p:cNvPr id="13" name="Group 13">
            <a:extLst>
              <a:ext uri="{FF2B5EF4-FFF2-40B4-BE49-F238E27FC236}">
                <a16:creationId xmlns:a16="http://schemas.microsoft.com/office/drawing/2014/main" id="{B56E2D1D-2686-93FE-1052-1A8F29DAA0E7}"/>
              </a:ext>
            </a:extLst>
          </p:cNvPr>
          <p:cNvGrpSpPr/>
          <p:nvPr/>
        </p:nvGrpSpPr>
        <p:grpSpPr>
          <a:xfrm>
            <a:off x="18082331" y="4024049"/>
            <a:ext cx="460471" cy="460471"/>
            <a:chOff x="0" y="0"/>
            <a:chExt cx="812800" cy="812800"/>
          </a:xfrm>
        </p:grpSpPr>
        <p:sp>
          <p:nvSpPr>
            <p:cNvPr id="14" name="Freeform 14">
              <a:extLst>
                <a:ext uri="{FF2B5EF4-FFF2-40B4-BE49-F238E27FC236}">
                  <a16:creationId xmlns:a16="http://schemas.microsoft.com/office/drawing/2014/main" id="{DDB04F90-0B8B-8412-331D-23CD6F172E2D}"/>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p:spPr>
        </p:sp>
        <p:sp>
          <p:nvSpPr>
            <p:cNvPr id="15" name="TextBox 15">
              <a:extLst>
                <a:ext uri="{FF2B5EF4-FFF2-40B4-BE49-F238E27FC236}">
                  <a16:creationId xmlns:a16="http://schemas.microsoft.com/office/drawing/2014/main" id="{7FCA5EEE-D434-0EC4-0866-09B57C2CC272}"/>
                </a:ext>
              </a:extLst>
            </p:cNvPr>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16" name="Group 16">
            <a:extLst>
              <a:ext uri="{FF2B5EF4-FFF2-40B4-BE49-F238E27FC236}">
                <a16:creationId xmlns:a16="http://schemas.microsoft.com/office/drawing/2014/main" id="{C4F59C78-446B-BB72-5189-22C2A7E12E4A}"/>
              </a:ext>
            </a:extLst>
          </p:cNvPr>
          <p:cNvGrpSpPr/>
          <p:nvPr/>
        </p:nvGrpSpPr>
        <p:grpSpPr>
          <a:xfrm>
            <a:off x="17595856" y="1645777"/>
            <a:ext cx="285038" cy="285038"/>
            <a:chOff x="0" y="0"/>
            <a:chExt cx="812800" cy="812800"/>
          </a:xfrm>
        </p:grpSpPr>
        <p:sp>
          <p:nvSpPr>
            <p:cNvPr id="17" name="Freeform 17">
              <a:extLst>
                <a:ext uri="{FF2B5EF4-FFF2-40B4-BE49-F238E27FC236}">
                  <a16:creationId xmlns:a16="http://schemas.microsoft.com/office/drawing/2014/main" id="{AE248DC3-CFE3-DADE-EF65-5D60DDDE03B7}"/>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a:ln cap="sq">
              <a:noFill/>
              <a:prstDash val="solid"/>
              <a:miter/>
            </a:ln>
          </p:spPr>
        </p:sp>
        <p:sp>
          <p:nvSpPr>
            <p:cNvPr id="18" name="TextBox 18">
              <a:extLst>
                <a:ext uri="{FF2B5EF4-FFF2-40B4-BE49-F238E27FC236}">
                  <a16:creationId xmlns:a16="http://schemas.microsoft.com/office/drawing/2014/main" id="{A3EC074F-8D19-707F-5F36-63E8A17E3E84}"/>
                </a:ext>
              </a:extLst>
            </p:cNvPr>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sp>
        <p:nvSpPr>
          <p:cNvPr id="24" name="TextBox 21">
            <a:extLst>
              <a:ext uri="{FF2B5EF4-FFF2-40B4-BE49-F238E27FC236}">
                <a16:creationId xmlns:a16="http://schemas.microsoft.com/office/drawing/2014/main" id="{5FDD4BB8-3FC3-78F9-1493-FF6C26E4DFBC}"/>
              </a:ext>
            </a:extLst>
          </p:cNvPr>
          <p:cNvSpPr txBox="1"/>
          <p:nvPr/>
        </p:nvSpPr>
        <p:spPr>
          <a:xfrm>
            <a:off x="8017226" y="1413325"/>
            <a:ext cx="9355650" cy="7680757"/>
          </a:xfrm>
          <a:prstGeom prst="rect">
            <a:avLst/>
          </a:prstGeom>
        </p:spPr>
        <p:txBody>
          <a:bodyPr wrap="square" lIns="0" tIns="0" rIns="0" bIns="0" rtlCol="0" anchor="t">
            <a:spAutoFit/>
          </a:bodyPr>
          <a:lstStyle/>
          <a:p>
            <a:pPr>
              <a:buNone/>
            </a:pPr>
            <a:endParaRPr lang="en-US" dirty="0">
              <a:effectLst/>
            </a:endParaRPr>
          </a:p>
          <a:p>
            <a:pPr marL="342900" lvl="1" indent="-342900" algn="just">
              <a:lnSpc>
                <a:spcPts val="3639"/>
              </a:lnSpc>
              <a:spcAft>
                <a:spcPts val="800"/>
              </a:spcAft>
              <a:buSzPts val="1000"/>
              <a:buFont typeface="Arial" panose="020B0604020202020204" pitchFamily="34" charset="0"/>
              <a:buChar char="•"/>
              <a:tabLst>
                <a:tab pos="914400" algn="l"/>
              </a:tabLst>
            </a:pPr>
            <a:r>
              <a:rPr lang="en-US" sz="2400" b="1" dirty="0">
                <a:solidFill>
                  <a:schemeClr val="bg1"/>
                </a:solidFill>
                <a:ea typeface="Calibri" panose="020F0502020204030204" pitchFamily="34" charset="0"/>
                <a:cs typeface="Times New Roman" panose="02020603050405020304" pitchFamily="18" charset="0"/>
              </a:rPr>
              <a:t>Diabetes(14.30%) </a:t>
            </a:r>
            <a:r>
              <a:rPr lang="en-US" sz="2400" dirty="0">
                <a:solidFill>
                  <a:schemeClr val="bg1"/>
                </a:solidFill>
                <a:ea typeface="Calibri" panose="020F0502020204030204" pitchFamily="34" charset="0"/>
                <a:cs typeface="Times New Roman" panose="02020603050405020304" pitchFamily="18" charset="0"/>
              </a:rPr>
              <a:t>Though lower than asthma or skin cancer rates, remains a critical condition that can compound heart disease risk when combined with obesity and smoking.</a:t>
            </a:r>
          </a:p>
          <a:p>
            <a:pPr marL="342900" lvl="1" indent="-342900" algn="just">
              <a:lnSpc>
                <a:spcPts val="3639"/>
              </a:lnSpc>
              <a:spcAft>
                <a:spcPts val="800"/>
              </a:spcAft>
              <a:buSzPts val="1000"/>
              <a:buFont typeface="Arial" panose="020B0604020202020204" pitchFamily="34" charset="0"/>
              <a:buChar char="•"/>
              <a:tabLst>
                <a:tab pos="914400" algn="l"/>
              </a:tabLst>
            </a:pPr>
            <a:r>
              <a:rPr lang="en-US" sz="2400" dirty="0">
                <a:solidFill>
                  <a:schemeClr val="bg1"/>
                </a:solidFill>
                <a:ea typeface="Calibri" panose="020F0502020204030204" pitchFamily="34" charset="0"/>
                <a:cs typeface="Times New Roman" panose="02020603050405020304" pitchFamily="18" charset="0"/>
              </a:rPr>
              <a:t>A relatively smaller proportion (</a:t>
            </a:r>
            <a:r>
              <a:rPr lang="en-US" sz="2400" b="1" dirty="0">
                <a:solidFill>
                  <a:schemeClr val="bg1"/>
                </a:solidFill>
                <a:ea typeface="Calibri" panose="020F0502020204030204" pitchFamily="34" charset="0"/>
                <a:cs typeface="Times New Roman" panose="02020603050405020304" pitchFamily="18" charset="0"/>
              </a:rPr>
              <a:t>about 1 in 14) </a:t>
            </a:r>
            <a:r>
              <a:rPr lang="en-US" sz="2400" dirty="0">
                <a:solidFill>
                  <a:schemeClr val="bg1"/>
                </a:solidFill>
                <a:ea typeface="Calibri" panose="020F0502020204030204" pitchFamily="34" charset="0"/>
                <a:cs typeface="Times New Roman" panose="02020603050405020304" pitchFamily="18" charset="0"/>
              </a:rPr>
              <a:t>reports </a:t>
            </a:r>
            <a:r>
              <a:rPr lang="en-US" sz="2400" b="1" dirty="0">
                <a:solidFill>
                  <a:schemeClr val="bg1"/>
                </a:solidFill>
                <a:ea typeface="Calibri" panose="020F0502020204030204" pitchFamily="34" charset="0"/>
                <a:cs typeface="Times New Roman" panose="02020603050405020304" pitchFamily="18" charset="0"/>
              </a:rPr>
              <a:t>alcohol consumption. </a:t>
            </a:r>
            <a:r>
              <a:rPr lang="en-US" sz="2400" dirty="0">
                <a:solidFill>
                  <a:schemeClr val="bg1"/>
                </a:solidFill>
                <a:ea typeface="Calibri" panose="020F0502020204030204" pitchFamily="34" charset="0"/>
                <a:cs typeface="Times New Roman" panose="02020603050405020304" pitchFamily="18" charset="0"/>
              </a:rPr>
              <a:t>While lower than smoking prevalence, alcohol use can still interact with obesity, smoking, and other risk factors to worsen cardiovascular outcomes.</a:t>
            </a:r>
          </a:p>
          <a:p>
            <a:pPr marL="342900" lvl="1" indent="-342900" algn="just">
              <a:lnSpc>
                <a:spcPts val="3639"/>
              </a:lnSpc>
              <a:spcAft>
                <a:spcPts val="800"/>
              </a:spcAft>
              <a:buSzPts val="1000"/>
              <a:buFont typeface="Arial" panose="020B0604020202020204" pitchFamily="34" charset="0"/>
              <a:buChar char="•"/>
              <a:tabLst>
                <a:tab pos="914400" algn="l"/>
              </a:tabLst>
            </a:pPr>
            <a:endParaRPr lang="en-US" sz="2400" dirty="0">
              <a:solidFill>
                <a:schemeClr val="bg1"/>
              </a:solidFill>
              <a:ea typeface="Calibri" panose="020F0502020204030204" pitchFamily="34" charset="0"/>
              <a:cs typeface="Times New Roman" panose="02020603050405020304" pitchFamily="18" charset="0"/>
            </a:endParaRPr>
          </a:p>
          <a:p>
            <a:pPr marL="342900" lvl="1" indent="-342900" algn="just">
              <a:lnSpc>
                <a:spcPts val="3639"/>
              </a:lnSpc>
              <a:spcAft>
                <a:spcPts val="800"/>
              </a:spcAft>
              <a:buSzPts val="1000"/>
              <a:buFont typeface="Arial" panose="020B0604020202020204" pitchFamily="34" charset="0"/>
              <a:buChar char="•"/>
              <a:tabLst>
                <a:tab pos="914400" algn="l"/>
              </a:tabLst>
            </a:pPr>
            <a:r>
              <a:rPr lang="en-US" sz="2400" b="1" dirty="0">
                <a:solidFill>
                  <a:schemeClr val="bg1"/>
                </a:solidFill>
                <a:ea typeface="Calibri" panose="020F0502020204030204" pitchFamily="34" charset="0"/>
                <a:cs typeface="Times New Roman" panose="02020603050405020304" pitchFamily="18" charset="0"/>
              </a:rPr>
              <a:t>Men</a:t>
            </a:r>
            <a:r>
              <a:rPr lang="en-US" sz="2400" dirty="0">
                <a:solidFill>
                  <a:schemeClr val="bg1"/>
                </a:solidFill>
                <a:ea typeface="Calibri" panose="020F0502020204030204" pitchFamily="34" charset="0"/>
                <a:cs typeface="Times New Roman" panose="02020603050405020304" pitchFamily="18" charset="0"/>
              </a:rPr>
              <a:t> face higher hypertension rates(</a:t>
            </a:r>
            <a:r>
              <a:rPr lang="en-US" sz="2400" b="1" dirty="0">
                <a:solidFill>
                  <a:schemeClr val="bg1"/>
                </a:solidFill>
                <a:ea typeface="Calibri" panose="020F0502020204030204" pitchFamily="34" charset="0"/>
                <a:cs typeface="Times New Roman" panose="02020603050405020304" pitchFamily="18" charset="0"/>
              </a:rPr>
              <a:t>61.67%), </a:t>
            </a:r>
            <a:r>
              <a:rPr lang="en-US" sz="2400" dirty="0">
                <a:solidFill>
                  <a:schemeClr val="bg1"/>
                </a:solidFill>
                <a:ea typeface="Calibri" panose="020F0502020204030204" pitchFamily="34" charset="0"/>
                <a:cs typeface="Times New Roman" panose="02020603050405020304" pitchFamily="18" charset="0"/>
              </a:rPr>
              <a:t>possibly due to lifestyle choices (smoking, alcohol, diet).</a:t>
            </a:r>
          </a:p>
          <a:p>
            <a:pPr marL="342900" lvl="1" indent="-342900" algn="just">
              <a:lnSpc>
                <a:spcPts val="3639"/>
              </a:lnSpc>
              <a:spcAft>
                <a:spcPts val="800"/>
              </a:spcAft>
              <a:buSzPts val="1000"/>
              <a:buFont typeface="Arial" panose="020B0604020202020204" pitchFamily="34" charset="0"/>
              <a:buChar char="•"/>
              <a:tabLst>
                <a:tab pos="914400" algn="l"/>
              </a:tabLst>
            </a:pPr>
            <a:r>
              <a:rPr lang="en-US" sz="2400" b="1" dirty="0">
                <a:solidFill>
                  <a:schemeClr val="bg1"/>
                </a:solidFill>
                <a:ea typeface="Calibri" panose="020F0502020204030204" pitchFamily="34" charset="0"/>
                <a:cs typeface="Times New Roman" panose="02020603050405020304" pitchFamily="18" charset="0"/>
              </a:rPr>
              <a:t>Women(38.33%)</a:t>
            </a:r>
            <a:r>
              <a:rPr lang="en-US" sz="2400" dirty="0">
                <a:solidFill>
                  <a:schemeClr val="bg1"/>
                </a:solidFill>
                <a:ea typeface="Calibri" panose="020F0502020204030204" pitchFamily="34" charset="0"/>
                <a:cs typeface="Times New Roman" panose="02020603050405020304" pitchFamily="18" charset="0"/>
              </a:rPr>
              <a:t> benefit from estrogen’s protective effect pre-menopause but need targeted support post-menopause. </a:t>
            </a:r>
            <a:r>
              <a:rPr lang="en-US" sz="2400" b="1" dirty="0">
                <a:solidFill>
                  <a:schemeClr val="bg1"/>
                </a:solidFill>
                <a:ea typeface="Calibri" panose="020F0502020204030204" pitchFamily="34" charset="0"/>
                <a:cs typeface="Times New Roman" panose="02020603050405020304" pitchFamily="18" charset="0"/>
              </a:rPr>
              <a:t>Estrogen stimulates the production of nitric oxide (NO), which relaxes blood vessels, reduces blood pressure, and improves blood flow.</a:t>
            </a:r>
          </a:p>
          <a:p>
            <a:pPr marL="0" lvl="1" algn="just">
              <a:lnSpc>
                <a:spcPts val="3639"/>
              </a:lnSpc>
              <a:spcAft>
                <a:spcPts val="800"/>
              </a:spcAft>
              <a:buSzPts val="1000"/>
              <a:tabLst>
                <a:tab pos="914400" algn="l"/>
              </a:tabLst>
            </a:pPr>
            <a:endParaRPr lang="en-US" sz="2400" dirty="0">
              <a:solidFill>
                <a:schemeClr val="bg1"/>
              </a:solidFill>
              <a:ea typeface="Calibri" panose="020F0502020204030204" pitchFamily="34" charset="0"/>
              <a:cs typeface="Times New Roman" panose="02020603050405020304" pitchFamily="18" charset="0"/>
              <a:sym typeface="Poppins"/>
            </a:endParaRPr>
          </a:p>
        </p:txBody>
      </p:sp>
      <p:pic>
        <p:nvPicPr>
          <p:cNvPr id="21" name="Picture 20">
            <a:extLst>
              <a:ext uri="{FF2B5EF4-FFF2-40B4-BE49-F238E27FC236}">
                <a16:creationId xmlns:a16="http://schemas.microsoft.com/office/drawing/2014/main" id="{BF298EFB-E5BD-0F1C-3E54-8C0B6B7E89B4}"/>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71002" y="1525054"/>
            <a:ext cx="7834734" cy="7848600"/>
          </a:xfrm>
          <a:prstGeom prst="rect">
            <a:avLst/>
          </a:prstGeom>
        </p:spPr>
      </p:pic>
    </p:spTree>
    <p:extLst>
      <p:ext uri="{BB962C8B-B14F-4D97-AF65-F5344CB8AC3E}">
        <p14:creationId xmlns:p14="http://schemas.microsoft.com/office/powerpoint/2010/main" val="9816757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074CC0-4A5D-8DB9-5E58-5AE5BA873799}"/>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A82911AD-6A76-B0FE-1EE3-0DAAEB9C37C6}"/>
              </a:ext>
            </a:extLst>
          </p:cNvPr>
          <p:cNvSpPr/>
          <p:nvPr/>
        </p:nvSpPr>
        <p:spPr>
          <a:xfrm flipH="1">
            <a:off x="972600" y="-1290218"/>
            <a:ext cx="17315399" cy="11622566"/>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l="-7763" t="-21913" r="-27503" b="-13353"/>
            </a:stretch>
          </a:blipFill>
        </p:spPr>
        <p:txBody>
          <a:bodyPr/>
          <a:lstStyle/>
          <a:p>
            <a:endParaRPr lang="en-US" dirty="0"/>
          </a:p>
        </p:txBody>
      </p:sp>
      <p:grpSp>
        <p:nvGrpSpPr>
          <p:cNvPr id="3" name="Group 3">
            <a:extLst>
              <a:ext uri="{FF2B5EF4-FFF2-40B4-BE49-F238E27FC236}">
                <a16:creationId xmlns:a16="http://schemas.microsoft.com/office/drawing/2014/main" id="{A62FCAAA-80E1-C42B-BC98-3E46040BC130}"/>
              </a:ext>
            </a:extLst>
          </p:cNvPr>
          <p:cNvGrpSpPr/>
          <p:nvPr/>
        </p:nvGrpSpPr>
        <p:grpSpPr>
          <a:xfrm>
            <a:off x="-2722591" y="-1331386"/>
            <a:ext cx="13514159" cy="11905288"/>
            <a:chOff x="0" y="0"/>
            <a:chExt cx="3559285" cy="2915884"/>
          </a:xfrm>
        </p:grpSpPr>
        <p:sp>
          <p:nvSpPr>
            <p:cNvPr id="4" name="Freeform 4">
              <a:extLst>
                <a:ext uri="{FF2B5EF4-FFF2-40B4-BE49-F238E27FC236}">
                  <a16:creationId xmlns:a16="http://schemas.microsoft.com/office/drawing/2014/main" id="{9F2E6F31-0733-6AF8-7397-F31434BECC5D}"/>
                </a:ext>
              </a:extLst>
            </p:cNvPr>
            <p:cNvSpPr/>
            <p:nvPr/>
          </p:nvSpPr>
          <p:spPr>
            <a:xfrm>
              <a:off x="0" y="0"/>
              <a:ext cx="3559285" cy="2915884"/>
            </a:xfrm>
            <a:custGeom>
              <a:avLst/>
              <a:gdLst/>
              <a:ahLst/>
              <a:cxnLst/>
              <a:rect l="l" t="t" r="r" b="b"/>
              <a:pathLst>
                <a:path w="3559285" h="2915884">
                  <a:moveTo>
                    <a:pt x="0" y="0"/>
                  </a:moveTo>
                  <a:lnTo>
                    <a:pt x="3559285" y="0"/>
                  </a:lnTo>
                  <a:lnTo>
                    <a:pt x="3559285" y="2915884"/>
                  </a:lnTo>
                  <a:lnTo>
                    <a:pt x="0" y="2915884"/>
                  </a:lnTo>
                  <a:close/>
                </a:path>
              </a:pathLst>
            </a:custGeom>
            <a:solidFill>
              <a:srgbClr val="0665BE"/>
            </a:solidFill>
          </p:spPr>
        </p:sp>
        <p:sp>
          <p:nvSpPr>
            <p:cNvPr id="5" name="TextBox 5">
              <a:extLst>
                <a:ext uri="{FF2B5EF4-FFF2-40B4-BE49-F238E27FC236}">
                  <a16:creationId xmlns:a16="http://schemas.microsoft.com/office/drawing/2014/main" id="{CBA90468-5BBB-BC3C-B7E9-C124B20FCFB0}"/>
                </a:ext>
              </a:extLst>
            </p:cNvPr>
            <p:cNvSpPr txBox="1"/>
            <p:nvPr/>
          </p:nvSpPr>
          <p:spPr>
            <a:xfrm>
              <a:off x="0" y="-47625"/>
              <a:ext cx="3559285" cy="2963509"/>
            </a:xfrm>
            <a:prstGeom prst="rect">
              <a:avLst/>
            </a:prstGeom>
          </p:spPr>
          <p:txBody>
            <a:bodyPr lIns="50800" tIns="50800" rIns="50800" bIns="50800" rtlCol="0" anchor="ctr"/>
            <a:lstStyle/>
            <a:p>
              <a:pPr algn="ctr">
                <a:lnSpc>
                  <a:spcPts val="3678"/>
                </a:lnSpc>
              </a:pPr>
              <a:endParaRPr/>
            </a:p>
          </p:txBody>
        </p:sp>
      </p:grpSp>
      <p:sp>
        <p:nvSpPr>
          <p:cNvPr id="6" name="Freeform 6">
            <a:extLst>
              <a:ext uri="{FF2B5EF4-FFF2-40B4-BE49-F238E27FC236}">
                <a16:creationId xmlns:a16="http://schemas.microsoft.com/office/drawing/2014/main" id="{188582DD-ED6E-51DD-15EA-761E0AE4214E}"/>
              </a:ext>
            </a:extLst>
          </p:cNvPr>
          <p:cNvSpPr/>
          <p:nvPr/>
        </p:nvSpPr>
        <p:spPr>
          <a:xfrm>
            <a:off x="14225152" y="648632"/>
            <a:ext cx="4414617" cy="3735870"/>
          </a:xfrm>
          <a:custGeom>
            <a:avLst/>
            <a:gdLst/>
            <a:ahLst/>
            <a:cxnLst/>
            <a:rect l="l" t="t" r="r" b="b"/>
            <a:pathLst>
              <a:path w="4414617" h="3735870">
                <a:moveTo>
                  <a:pt x="0" y="0"/>
                </a:moveTo>
                <a:lnTo>
                  <a:pt x="4414618" y="0"/>
                </a:lnTo>
                <a:lnTo>
                  <a:pt x="4414618" y="3735870"/>
                </a:lnTo>
                <a:lnTo>
                  <a:pt x="0" y="373587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a:extLst>
              <a:ext uri="{FF2B5EF4-FFF2-40B4-BE49-F238E27FC236}">
                <a16:creationId xmlns:a16="http://schemas.microsoft.com/office/drawing/2014/main" id="{A578E308-4FA6-F16C-4CC2-826079A8663A}"/>
              </a:ext>
            </a:extLst>
          </p:cNvPr>
          <p:cNvSpPr/>
          <p:nvPr/>
        </p:nvSpPr>
        <p:spPr>
          <a:xfrm flipH="1">
            <a:off x="10125886" y="-2747440"/>
            <a:ext cx="13693087" cy="13575354"/>
          </a:xfrm>
          <a:custGeom>
            <a:avLst/>
            <a:gdLst/>
            <a:ahLst/>
            <a:cxnLst/>
            <a:rect l="l" t="t" r="r" b="b"/>
            <a:pathLst>
              <a:path w="10537869" h="13575354">
                <a:moveTo>
                  <a:pt x="10537869" y="0"/>
                </a:moveTo>
                <a:lnTo>
                  <a:pt x="0" y="0"/>
                </a:lnTo>
                <a:lnTo>
                  <a:pt x="0" y="13575354"/>
                </a:lnTo>
                <a:lnTo>
                  <a:pt x="10537869" y="13575354"/>
                </a:lnTo>
                <a:lnTo>
                  <a:pt x="10537869"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dirty="0"/>
          </a:p>
        </p:txBody>
      </p:sp>
      <p:sp>
        <p:nvSpPr>
          <p:cNvPr id="8" name="Freeform 8">
            <a:extLst>
              <a:ext uri="{FF2B5EF4-FFF2-40B4-BE49-F238E27FC236}">
                <a16:creationId xmlns:a16="http://schemas.microsoft.com/office/drawing/2014/main" id="{91EE785B-1C44-166F-91C7-14B2CA2EE281}"/>
              </a:ext>
            </a:extLst>
          </p:cNvPr>
          <p:cNvSpPr/>
          <p:nvPr/>
        </p:nvSpPr>
        <p:spPr>
          <a:xfrm>
            <a:off x="8217070" y="-3924001"/>
            <a:ext cx="8296921" cy="8296921"/>
          </a:xfrm>
          <a:custGeom>
            <a:avLst/>
            <a:gdLst/>
            <a:ahLst/>
            <a:cxnLst/>
            <a:rect l="l" t="t" r="r" b="b"/>
            <a:pathLst>
              <a:path w="8296921" h="8296921">
                <a:moveTo>
                  <a:pt x="0" y="0"/>
                </a:moveTo>
                <a:lnTo>
                  <a:pt x="8296921" y="0"/>
                </a:lnTo>
                <a:lnTo>
                  <a:pt x="8296921" y="8296921"/>
                </a:lnTo>
                <a:lnTo>
                  <a:pt x="0" y="8296921"/>
                </a:lnTo>
                <a:lnTo>
                  <a:pt x="0" y="0"/>
                </a:lnTo>
                <a:close/>
              </a:path>
            </a:pathLst>
          </a:custGeom>
          <a:blipFill>
            <a:blip r:embed="rId7">
              <a:alphaModFix amt="76000"/>
              <a:extLst>
                <a:ext uri="{96DAC541-7B7A-43D3-8B79-37D633B846F1}">
                  <asvg:svgBlip xmlns:asvg="http://schemas.microsoft.com/office/drawing/2016/SVG/main" r:embed="rId8"/>
                </a:ext>
              </a:extLst>
            </a:blip>
            <a:stretch>
              <a:fillRect/>
            </a:stretch>
          </a:blipFill>
        </p:spPr>
      </p:sp>
      <p:sp>
        <p:nvSpPr>
          <p:cNvPr id="9" name="AutoShape 9">
            <a:extLst>
              <a:ext uri="{FF2B5EF4-FFF2-40B4-BE49-F238E27FC236}">
                <a16:creationId xmlns:a16="http://schemas.microsoft.com/office/drawing/2014/main" id="{03C7717A-F01A-5A0C-E125-85A2F2D8201F}"/>
              </a:ext>
            </a:extLst>
          </p:cNvPr>
          <p:cNvSpPr/>
          <p:nvPr/>
        </p:nvSpPr>
        <p:spPr>
          <a:xfrm>
            <a:off x="1028700" y="4621258"/>
            <a:ext cx="8115300" cy="0"/>
          </a:xfrm>
          <a:prstGeom prst="line">
            <a:avLst/>
          </a:prstGeom>
          <a:ln w="38100" cap="flat">
            <a:solidFill>
              <a:srgbClr val="0665BE"/>
            </a:solidFill>
            <a:prstDash val="solid"/>
            <a:headEnd type="none" w="sm" len="sm"/>
            <a:tailEnd type="none" w="sm" len="sm"/>
          </a:ln>
        </p:spPr>
      </p:sp>
      <p:sp>
        <p:nvSpPr>
          <p:cNvPr id="10" name="Freeform 10">
            <a:extLst>
              <a:ext uri="{FF2B5EF4-FFF2-40B4-BE49-F238E27FC236}">
                <a16:creationId xmlns:a16="http://schemas.microsoft.com/office/drawing/2014/main" id="{956F4374-EA35-FF38-29F1-A57F1C98312B}"/>
              </a:ext>
            </a:extLst>
          </p:cNvPr>
          <p:cNvSpPr/>
          <p:nvPr/>
        </p:nvSpPr>
        <p:spPr>
          <a:xfrm>
            <a:off x="9178421" y="156647"/>
            <a:ext cx="469846" cy="491985"/>
          </a:xfrm>
          <a:custGeom>
            <a:avLst/>
            <a:gdLst/>
            <a:ahLst/>
            <a:cxnLst/>
            <a:rect l="l" t="t" r="r" b="b"/>
            <a:pathLst>
              <a:path w="469846" h="491985">
                <a:moveTo>
                  <a:pt x="0" y="0"/>
                </a:moveTo>
                <a:lnTo>
                  <a:pt x="469846" y="0"/>
                </a:lnTo>
                <a:lnTo>
                  <a:pt x="469846" y="491985"/>
                </a:lnTo>
                <a:lnTo>
                  <a:pt x="0" y="491985"/>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
        <p:nvSpPr>
          <p:cNvPr id="11" name="TextBox 11">
            <a:extLst>
              <a:ext uri="{FF2B5EF4-FFF2-40B4-BE49-F238E27FC236}">
                <a16:creationId xmlns:a16="http://schemas.microsoft.com/office/drawing/2014/main" id="{70938AB8-2FEF-886B-862A-A7F5CD32A3B3}"/>
              </a:ext>
            </a:extLst>
          </p:cNvPr>
          <p:cNvSpPr txBox="1"/>
          <p:nvPr/>
        </p:nvSpPr>
        <p:spPr>
          <a:xfrm>
            <a:off x="4941953" y="1261534"/>
            <a:ext cx="9355651" cy="1104900"/>
          </a:xfrm>
          <a:prstGeom prst="rect">
            <a:avLst/>
          </a:prstGeom>
        </p:spPr>
        <p:txBody>
          <a:bodyPr lIns="0" tIns="0" rIns="0" bIns="0" rtlCol="0" anchor="t">
            <a:spAutoFit/>
          </a:bodyPr>
          <a:lstStyle/>
          <a:p>
            <a:pPr algn="l">
              <a:lnSpc>
                <a:spcPts val="8400"/>
              </a:lnSpc>
            </a:pPr>
            <a:r>
              <a:rPr lang="en-US" sz="8000" b="1" dirty="0">
                <a:solidFill>
                  <a:srgbClr val="FFFFFF"/>
                </a:solidFill>
                <a:latin typeface="Gordita Bold"/>
                <a:ea typeface="Gordita Bold"/>
                <a:cs typeface="Gordita Bold"/>
                <a:sym typeface="Gordita Bold"/>
              </a:rPr>
              <a:t>Data Insights</a:t>
            </a:r>
          </a:p>
        </p:txBody>
      </p:sp>
      <p:sp>
        <p:nvSpPr>
          <p:cNvPr id="12" name="Freeform 12">
            <a:extLst>
              <a:ext uri="{FF2B5EF4-FFF2-40B4-BE49-F238E27FC236}">
                <a16:creationId xmlns:a16="http://schemas.microsoft.com/office/drawing/2014/main" id="{AA61A2E6-61E5-FE81-F4D4-940A46D081D0}"/>
              </a:ext>
            </a:extLst>
          </p:cNvPr>
          <p:cNvSpPr/>
          <p:nvPr/>
        </p:nvSpPr>
        <p:spPr>
          <a:xfrm>
            <a:off x="4811509" y="-1121466"/>
            <a:ext cx="7508176" cy="5372871"/>
          </a:xfrm>
          <a:custGeom>
            <a:avLst/>
            <a:gdLst/>
            <a:ahLst/>
            <a:cxnLst/>
            <a:rect l="l" t="t" r="r" b="b"/>
            <a:pathLst>
              <a:path w="6349035" h="5372871">
                <a:moveTo>
                  <a:pt x="0" y="0"/>
                </a:moveTo>
                <a:lnTo>
                  <a:pt x="6349035" y="0"/>
                </a:lnTo>
                <a:lnTo>
                  <a:pt x="6349035" y="5372871"/>
                </a:lnTo>
                <a:lnTo>
                  <a:pt x="0" y="5372871"/>
                </a:lnTo>
                <a:lnTo>
                  <a:pt x="0" y="0"/>
                </a:lnTo>
                <a:close/>
              </a:path>
            </a:pathLst>
          </a:custGeom>
          <a:blipFill>
            <a:blip r:embed="rId3">
              <a:alphaModFix amt="5000"/>
              <a:extLst>
                <a:ext uri="{96DAC541-7B7A-43D3-8B79-37D633B846F1}">
                  <asvg:svgBlip xmlns:asvg="http://schemas.microsoft.com/office/drawing/2016/SVG/main" r:embed="rId4"/>
                </a:ext>
              </a:extLst>
            </a:blip>
            <a:stretch>
              <a:fillRect/>
            </a:stretch>
          </a:blipFill>
        </p:spPr>
      </p:sp>
      <p:grpSp>
        <p:nvGrpSpPr>
          <p:cNvPr id="13" name="Group 13">
            <a:extLst>
              <a:ext uri="{FF2B5EF4-FFF2-40B4-BE49-F238E27FC236}">
                <a16:creationId xmlns:a16="http://schemas.microsoft.com/office/drawing/2014/main" id="{252A239A-B392-8885-3B13-CAAC222B7DC8}"/>
              </a:ext>
            </a:extLst>
          </p:cNvPr>
          <p:cNvGrpSpPr/>
          <p:nvPr/>
        </p:nvGrpSpPr>
        <p:grpSpPr>
          <a:xfrm>
            <a:off x="18082331" y="4024049"/>
            <a:ext cx="460471" cy="460471"/>
            <a:chOff x="0" y="0"/>
            <a:chExt cx="812800" cy="812800"/>
          </a:xfrm>
        </p:grpSpPr>
        <p:sp>
          <p:nvSpPr>
            <p:cNvPr id="14" name="Freeform 14">
              <a:extLst>
                <a:ext uri="{FF2B5EF4-FFF2-40B4-BE49-F238E27FC236}">
                  <a16:creationId xmlns:a16="http://schemas.microsoft.com/office/drawing/2014/main" id="{042979A2-8293-4C5D-2C3C-22B13969BABF}"/>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p:spPr>
        </p:sp>
        <p:sp>
          <p:nvSpPr>
            <p:cNvPr id="15" name="TextBox 15">
              <a:extLst>
                <a:ext uri="{FF2B5EF4-FFF2-40B4-BE49-F238E27FC236}">
                  <a16:creationId xmlns:a16="http://schemas.microsoft.com/office/drawing/2014/main" id="{DBE34885-00C7-D474-B748-EF1052572DF4}"/>
                </a:ext>
              </a:extLst>
            </p:cNvPr>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16" name="Group 16">
            <a:extLst>
              <a:ext uri="{FF2B5EF4-FFF2-40B4-BE49-F238E27FC236}">
                <a16:creationId xmlns:a16="http://schemas.microsoft.com/office/drawing/2014/main" id="{410176BB-905D-8B7E-52F4-81F06017B80F}"/>
              </a:ext>
            </a:extLst>
          </p:cNvPr>
          <p:cNvGrpSpPr/>
          <p:nvPr/>
        </p:nvGrpSpPr>
        <p:grpSpPr>
          <a:xfrm>
            <a:off x="17595856" y="1645777"/>
            <a:ext cx="285038" cy="285038"/>
            <a:chOff x="0" y="0"/>
            <a:chExt cx="812800" cy="812800"/>
          </a:xfrm>
        </p:grpSpPr>
        <p:sp>
          <p:nvSpPr>
            <p:cNvPr id="17" name="Freeform 17">
              <a:extLst>
                <a:ext uri="{FF2B5EF4-FFF2-40B4-BE49-F238E27FC236}">
                  <a16:creationId xmlns:a16="http://schemas.microsoft.com/office/drawing/2014/main" id="{19A8A321-D506-6943-902A-3033BBB6E183}"/>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a:ln cap="sq">
              <a:noFill/>
              <a:prstDash val="solid"/>
              <a:miter/>
            </a:ln>
          </p:spPr>
        </p:sp>
        <p:sp>
          <p:nvSpPr>
            <p:cNvPr id="18" name="TextBox 18">
              <a:extLst>
                <a:ext uri="{FF2B5EF4-FFF2-40B4-BE49-F238E27FC236}">
                  <a16:creationId xmlns:a16="http://schemas.microsoft.com/office/drawing/2014/main" id="{A821772D-E125-2B40-B33A-DFC25712113B}"/>
                </a:ext>
              </a:extLst>
            </p:cNvPr>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sp>
        <p:nvSpPr>
          <p:cNvPr id="24" name="TextBox 21">
            <a:extLst>
              <a:ext uri="{FF2B5EF4-FFF2-40B4-BE49-F238E27FC236}">
                <a16:creationId xmlns:a16="http://schemas.microsoft.com/office/drawing/2014/main" id="{A508644F-292D-1E9C-177C-0B6D5494D4C3}"/>
              </a:ext>
            </a:extLst>
          </p:cNvPr>
          <p:cNvSpPr txBox="1"/>
          <p:nvPr/>
        </p:nvSpPr>
        <p:spPr>
          <a:xfrm>
            <a:off x="7913156" y="2283282"/>
            <a:ext cx="9709422" cy="7321684"/>
          </a:xfrm>
          <a:prstGeom prst="rect">
            <a:avLst/>
          </a:prstGeom>
        </p:spPr>
        <p:txBody>
          <a:bodyPr wrap="square" lIns="0" tIns="0" rIns="0" bIns="0" rtlCol="0" anchor="t">
            <a:spAutoFit/>
          </a:bodyPr>
          <a:lstStyle/>
          <a:p>
            <a:pPr>
              <a:buNone/>
            </a:pPr>
            <a:endParaRPr lang="en-US" dirty="0">
              <a:effectLst/>
            </a:endParaRPr>
          </a:p>
          <a:p>
            <a:pPr marL="342900" lvl="1" indent="-342900" algn="just">
              <a:lnSpc>
                <a:spcPts val="3639"/>
              </a:lnSpc>
              <a:spcAft>
                <a:spcPts val="800"/>
              </a:spcAft>
              <a:buSzPts val="1000"/>
              <a:buFont typeface="Arial" panose="020B0604020202020204" pitchFamily="34" charset="0"/>
              <a:buChar char="•"/>
              <a:tabLst>
                <a:tab pos="914400" algn="l"/>
              </a:tabLst>
            </a:pPr>
            <a:r>
              <a:rPr lang="en-US" sz="2400" dirty="0">
                <a:solidFill>
                  <a:schemeClr val="bg1"/>
                </a:solidFill>
                <a:ea typeface="Calibri" panose="020F0502020204030204" pitchFamily="34" charset="0"/>
                <a:cs typeface="Times New Roman" panose="02020603050405020304" pitchFamily="18" charset="0"/>
              </a:rPr>
              <a:t>People who self-reported their </a:t>
            </a:r>
            <a:r>
              <a:rPr lang="en-US" sz="2400" b="1" dirty="0">
                <a:solidFill>
                  <a:schemeClr val="bg1"/>
                </a:solidFill>
                <a:ea typeface="Calibri" panose="020F0502020204030204" pitchFamily="34" charset="0"/>
                <a:cs typeface="Times New Roman" panose="02020603050405020304" pitchFamily="18" charset="0"/>
              </a:rPr>
              <a:t>general health as poor </a:t>
            </a:r>
            <a:r>
              <a:rPr lang="en-US" sz="2400" dirty="0">
                <a:solidFill>
                  <a:schemeClr val="bg1"/>
                </a:solidFill>
                <a:ea typeface="Calibri" panose="020F0502020204030204" pitchFamily="34" charset="0"/>
                <a:cs typeface="Times New Roman" panose="02020603050405020304" pitchFamily="18" charset="0"/>
              </a:rPr>
              <a:t>are the highest risk group with a risk rate of </a:t>
            </a:r>
            <a:r>
              <a:rPr lang="en-US" sz="2400" b="1" dirty="0">
                <a:solidFill>
                  <a:schemeClr val="bg1"/>
                </a:solidFill>
                <a:ea typeface="Calibri" panose="020F0502020204030204" pitchFamily="34" charset="0"/>
                <a:cs typeface="Times New Roman" panose="02020603050405020304" pitchFamily="18" charset="0"/>
              </a:rPr>
              <a:t>34.11%, </a:t>
            </a:r>
            <a:r>
              <a:rPr lang="en-US" sz="2400" dirty="0">
                <a:solidFill>
                  <a:schemeClr val="bg1"/>
                </a:solidFill>
                <a:ea typeface="Calibri" panose="020F0502020204030204" pitchFamily="34" charset="0"/>
                <a:cs typeface="Times New Roman" panose="02020603050405020304" pitchFamily="18" charset="0"/>
              </a:rPr>
              <a:t>likely due to multiple underlying health conditions such as hypertension, obesity, and metabolic disorders.</a:t>
            </a:r>
          </a:p>
          <a:p>
            <a:pPr marL="0" lvl="1" algn="just">
              <a:lnSpc>
                <a:spcPts val="3639"/>
              </a:lnSpc>
              <a:spcAft>
                <a:spcPts val="800"/>
              </a:spcAft>
              <a:buSzPts val="1000"/>
              <a:tabLst>
                <a:tab pos="914400" algn="l"/>
              </a:tabLst>
            </a:pPr>
            <a:endParaRPr lang="en-US" sz="2400" dirty="0">
              <a:solidFill>
                <a:schemeClr val="bg1"/>
              </a:solidFill>
              <a:ea typeface="Calibri" panose="020F0502020204030204" pitchFamily="34" charset="0"/>
              <a:cs typeface="Times New Roman" panose="02020603050405020304" pitchFamily="18" charset="0"/>
            </a:endParaRPr>
          </a:p>
          <a:p>
            <a:pPr marL="342900" lvl="1" indent="-342900" algn="just">
              <a:lnSpc>
                <a:spcPts val="3639"/>
              </a:lnSpc>
              <a:spcAft>
                <a:spcPts val="800"/>
              </a:spcAft>
              <a:buSzPts val="1000"/>
              <a:buFont typeface="Arial" panose="020B0604020202020204" pitchFamily="34" charset="0"/>
              <a:buChar char="•"/>
              <a:tabLst>
                <a:tab pos="914400" algn="l"/>
              </a:tabLst>
            </a:pPr>
            <a:r>
              <a:rPr lang="en-US" sz="2400" dirty="0">
                <a:solidFill>
                  <a:schemeClr val="bg1"/>
                </a:solidFill>
                <a:ea typeface="Calibri" panose="020F0502020204030204" pitchFamily="34" charset="0"/>
                <a:cs typeface="Times New Roman" panose="02020603050405020304" pitchFamily="18" charset="0"/>
              </a:rPr>
              <a:t>Individuals with </a:t>
            </a:r>
            <a:r>
              <a:rPr lang="en-US" sz="2400" b="1" dirty="0">
                <a:solidFill>
                  <a:schemeClr val="bg1"/>
                </a:solidFill>
                <a:ea typeface="Calibri" panose="020F0502020204030204" pitchFamily="34" charset="0"/>
                <a:cs typeface="Times New Roman" panose="02020603050405020304" pitchFamily="18" charset="0"/>
              </a:rPr>
              <a:t>Diabetes</a:t>
            </a:r>
            <a:r>
              <a:rPr lang="en-US" sz="2400" dirty="0">
                <a:solidFill>
                  <a:schemeClr val="bg1"/>
                </a:solidFill>
                <a:ea typeface="Calibri" panose="020F0502020204030204" pitchFamily="34" charset="0"/>
                <a:cs typeface="Times New Roman" panose="02020603050405020304" pitchFamily="18" charset="0"/>
              </a:rPr>
              <a:t> follow with </a:t>
            </a:r>
            <a:r>
              <a:rPr lang="en-US" sz="2400" b="1" dirty="0">
                <a:solidFill>
                  <a:schemeClr val="bg1"/>
                </a:solidFill>
                <a:ea typeface="Calibri" panose="020F0502020204030204" pitchFamily="34" charset="0"/>
                <a:cs typeface="Times New Roman" panose="02020603050405020304" pitchFamily="18" charset="0"/>
              </a:rPr>
              <a:t>20.99%</a:t>
            </a:r>
            <a:r>
              <a:rPr lang="en-US" sz="2400" dirty="0">
                <a:solidFill>
                  <a:schemeClr val="bg1"/>
                </a:solidFill>
                <a:ea typeface="Calibri" panose="020F0502020204030204" pitchFamily="34" charset="0"/>
                <a:cs typeface="Times New Roman" panose="02020603050405020304" pitchFamily="18" charset="0"/>
              </a:rPr>
              <a:t>. Diabetes significantly increases heart disease risk due to high blood sugar levels damaging blood vessels over time.</a:t>
            </a:r>
          </a:p>
          <a:p>
            <a:pPr marL="0" lvl="1" algn="just">
              <a:lnSpc>
                <a:spcPts val="3639"/>
              </a:lnSpc>
              <a:spcAft>
                <a:spcPts val="800"/>
              </a:spcAft>
              <a:buSzPts val="1000"/>
              <a:tabLst>
                <a:tab pos="914400" algn="l"/>
              </a:tabLst>
            </a:pPr>
            <a:endParaRPr lang="en-US" sz="2400" dirty="0">
              <a:solidFill>
                <a:schemeClr val="bg1"/>
              </a:solidFill>
              <a:ea typeface="Calibri" panose="020F0502020204030204" pitchFamily="34" charset="0"/>
              <a:cs typeface="Times New Roman" panose="02020603050405020304" pitchFamily="18" charset="0"/>
            </a:endParaRPr>
          </a:p>
          <a:p>
            <a:pPr marL="342900" lvl="1" indent="-342900" algn="just">
              <a:lnSpc>
                <a:spcPts val="3639"/>
              </a:lnSpc>
              <a:spcAft>
                <a:spcPts val="800"/>
              </a:spcAft>
              <a:buSzPts val="1000"/>
              <a:buFont typeface="Arial" panose="020B0604020202020204" pitchFamily="34" charset="0"/>
              <a:buChar char="•"/>
              <a:tabLst>
                <a:tab pos="914400" algn="l"/>
              </a:tabLst>
            </a:pPr>
            <a:r>
              <a:rPr lang="en-US" sz="2400" b="1" dirty="0">
                <a:solidFill>
                  <a:schemeClr val="bg1"/>
                </a:solidFill>
                <a:ea typeface="Calibri" panose="020F0502020204030204" pitchFamily="34" charset="0"/>
                <a:cs typeface="Times New Roman" panose="02020603050405020304" pitchFamily="18" charset="0"/>
              </a:rPr>
              <a:t>Smoking </a:t>
            </a:r>
            <a:r>
              <a:rPr lang="en-US" sz="2400" dirty="0">
                <a:solidFill>
                  <a:schemeClr val="bg1"/>
                </a:solidFill>
                <a:ea typeface="Calibri" panose="020F0502020204030204" pitchFamily="34" charset="0"/>
                <a:cs typeface="Times New Roman" panose="02020603050405020304" pitchFamily="18" charset="0"/>
              </a:rPr>
              <a:t>with a risk rate of </a:t>
            </a:r>
            <a:r>
              <a:rPr lang="en-US" sz="2400" b="1" dirty="0">
                <a:solidFill>
                  <a:schemeClr val="bg1"/>
                </a:solidFill>
                <a:ea typeface="Calibri" panose="020F0502020204030204" pitchFamily="34" charset="0"/>
                <a:cs typeface="Times New Roman" panose="02020603050405020304" pitchFamily="18" charset="0"/>
              </a:rPr>
              <a:t>12.54%</a:t>
            </a:r>
            <a:r>
              <a:rPr lang="en-US" sz="2400" dirty="0">
                <a:solidFill>
                  <a:schemeClr val="bg1"/>
                </a:solidFill>
                <a:ea typeface="Calibri" panose="020F0502020204030204" pitchFamily="34" charset="0"/>
                <a:cs typeface="Times New Roman" panose="02020603050405020304" pitchFamily="18" charset="0"/>
              </a:rPr>
              <a:t> also contributes to heart disease by increasing inflammation, raising blood pressure, and damaging artery walls.</a:t>
            </a:r>
          </a:p>
          <a:p>
            <a:pPr marL="0" lvl="1" algn="just">
              <a:lnSpc>
                <a:spcPts val="3639"/>
              </a:lnSpc>
              <a:spcAft>
                <a:spcPts val="800"/>
              </a:spcAft>
              <a:buSzPts val="1000"/>
              <a:tabLst>
                <a:tab pos="914400" algn="l"/>
              </a:tabLst>
            </a:pPr>
            <a:endParaRPr lang="en-US" sz="2400" dirty="0">
              <a:solidFill>
                <a:schemeClr val="bg1"/>
              </a:solidFill>
              <a:ea typeface="Calibri" panose="020F0502020204030204" pitchFamily="34" charset="0"/>
              <a:cs typeface="Times New Roman" panose="02020603050405020304" pitchFamily="18" charset="0"/>
            </a:endParaRPr>
          </a:p>
          <a:p>
            <a:pPr marL="342900" lvl="1" indent="-342900" algn="just">
              <a:lnSpc>
                <a:spcPts val="3639"/>
              </a:lnSpc>
              <a:spcAft>
                <a:spcPts val="800"/>
              </a:spcAft>
              <a:buSzPts val="1000"/>
              <a:buFont typeface="Arial" panose="020B0604020202020204" pitchFamily="34" charset="0"/>
              <a:buChar char="•"/>
              <a:tabLst>
                <a:tab pos="914400" algn="l"/>
              </a:tabLst>
            </a:pPr>
            <a:r>
              <a:rPr lang="en-US" sz="2400" b="1" dirty="0">
                <a:solidFill>
                  <a:schemeClr val="bg1"/>
                </a:solidFill>
                <a:ea typeface="Calibri" panose="020F0502020204030204" pitchFamily="34" charset="0"/>
                <a:cs typeface="Times New Roman" panose="02020603050405020304" pitchFamily="18" charset="0"/>
              </a:rPr>
              <a:t>Obesity</a:t>
            </a:r>
            <a:r>
              <a:rPr lang="en-US" sz="2400" dirty="0">
                <a:solidFill>
                  <a:schemeClr val="bg1"/>
                </a:solidFill>
                <a:ea typeface="Calibri" panose="020F0502020204030204" pitchFamily="34" charset="0"/>
                <a:cs typeface="Times New Roman" panose="02020603050405020304" pitchFamily="18" charset="0"/>
              </a:rPr>
              <a:t> with a risk rate of </a:t>
            </a:r>
            <a:r>
              <a:rPr lang="en-US" sz="2400" b="1" dirty="0">
                <a:solidFill>
                  <a:schemeClr val="bg1"/>
                </a:solidFill>
                <a:ea typeface="Calibri" panose="020F0502020204030204" pitchFamily="34" charset="0"/>
                <a:cs typeface="Times New Roman" panose="02020603050405020304" pitchFamily="18" charset="0"/>
              </a:rPr>
              <a:t>10.5% </a:t>
            </a:r>
            <a:r>
              <a:rPr lang="en-US" sz="2400" dirty="0">
                <a:solidFill>
                  <a:schemeClr val="bg1"/>
                </a:solidFill>
                <a:ea typeface="Calibri" panose="020F0502020204030204" pitchFamily="34" charset="0"/>
                <a:cs typeface="Times New Roman" panose="02020603050405020304" pitchFamily="18" charset="0"/>
              </a:rPr>
              <a:t>though lower than others is also a major risk factor for hypertension, high cholesterol, and diabetes, all of which contribute to heart disease.</a:t>
            </a:r>
            <a:endParaRPr lang="en-US" sz="2400" dirty="0">
              <a:solidFill>
                <a:schemeClr val="bg1"/>
              </a:solidFill>
              <a:ea typeface="Calibri" panose="020F0502020204030204" pitchFamily="34" charset="0"/>
              <a:cs typeface="Times New Roman" panose="02020603050405020304" pitchFamily="18" charset="0"/>
              <a:sym typeface="Poppins"/>
            </a:endParaRPr>
          </a:p>
        </p:txBody>
      </p:sp>
      <p:pic>
        <p:nvPicPr>
          <p:cNvPr id="23" name="Picture 22">
            <a:extLst>
              <a:ext uri="{FF2B5EF4-FFF2-40B4-BE49-F238E27FC236}">
                <a16:creationId xmlns:a16="http://schemas.microsoft.com/office/drawing/2014/main" id="{C19D4E2C-65C6-FDB7-2B82-2AD0B963141C}"/>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66419" y="3615393"/>
            <a:ext cx="8087443" cy="5360282"/>
          </a:xfrm>
          <a:prstGeom prst="rect">
            <a:avLst/>
          </a:prstGeom>
        </p:spPr>
      </p:pic>
    </p:spTree>
    <p:extLst>
      <p:ext uri="{BB962C8B-B14F-4D97-AF65-F5344CB8AC3E}">
        <p14:creationId xmlns:p14="http://schemas.microsoft.com/office/powerpoint/2010/main" val="34187735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02F112-B21A-DE54-0CF2-763BE4988366}"/>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C7943E79-052F-8FB3-6F8A-9416A0F342F8}"/>
              </a:ext>
            </a:extLst>
          </p:cNvPr>
          <p:cNvSpPr/>
          <p:nvPr/>
        </p:nvSpPr>
        <p:spPr>
          <a:xfrm flipH="1">
            <a:off x="972600" y="-1290218"/>
            <a:ext cx="17315399" cy="11622566"/>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l="-7763" t="-21913" r="-27503" b="-13353"/>
            </a:stretch>
          </a:blipFill>
        </p:spPr>
        <p:txBody>
          <a:bodyPr/>
          <a:lstStyle/>
          <a:p>
            <a:endParaRPr lang="en-US" dirty="0"/>
          </a:p>
        </p:txBody>
      </p:sp>
      <p:grpSp>
        <p:nvGrpSpPr>
          <p:cNvPr id="3" name="Group 3">
            <a:extLst>
              <a:ext uri="{FF2B5EF4-FFF2-40B4-BE49-F238E27FC236}">
                <a16:creationId xmlns:a16="http://schemas.microsoft.com/office/drawing/2014/main" id="{70B03F60-E91C-28A5-0993-046AEF3005CC}"/>
              </a:ext>
            </a:extLst>
          </p:cNvPr>
          <p:cNvGrpSpPr/>
          <p:nvPr/>
        </p:nvGrpSpPr>
        <p:grpSpPr>
          <a:xfrm>
            <a:off x="-2855575" y="-1153619"/>
            <a:ext cx="13514159" cy="11905288"/>
            <a:chOff x="0" y="0"/>
            <a:chExt cx="3559285" cy="2915884"/>
          </a:xfrm>
        </p:grpSpPr>
        <p:sp>
          <p:nvSpPr>
            <p:cNvPr id="4" name="Freeform 4">
              <a:extLst>
                <a:ext uri="{FF2B5EF4-FFF2-40B4-BE49-F238E27FC236}">
                  <a16:creationId xmlns:a16="http://schemas.microsoft.com/office/drawing/2014/main" id="{42F441A9-4FD4-C8FF-4711-BCAE2F181254}"/>
                </a:ext>
              </a:extLst>
            </p:cNvPr>
            <p:cNvSpPr/>
            <p:nvPr/>
          </p:nvSpPr>
          <p:spPr>
            <a:xfrm>
              <a:off x="0" y="0"/>
              <a:ext cx="3559285" cy="2915884"/>
            </a:xfrm>
            <a:custGeom>
              <a:avLst/>
              <a:gdLst/>
              <a:ahLst/>
              <a:cxnLst/>
              <a:rect l="l" t="t" r="r" b="b"/>
              <a:pathLst>
                <a:path w="3559285" h="2915884">
                  <a:moveTo>
                    <a:pt x="0" y="0"/>
                  </a:moveTo>
                  <a:lnTo>
                    <a:pt x="3559285" y="0"/>
                  </a:lnTo>
                  <a:lnTo>
                    <a:pt x="3559285" y="2915884"/>
                  </a:lnTo>
                  <a:lnTo>
                    <a:pt x="0" y="2915884"/>
                  </a:lnTo>
                  <a:close/>
                </a:path>
              </a:pathLst>
            </a:custGeom>
            <a:solidFill>
              <a:srgbClr val="0665BE"/>
            </a:solidFill>
          </p:spPr>
        </p:sp>
        <p:sp>
          <p:nvSpPr>
            <p:cNvPr id="5" name="TextBox 5">
              <a:extLst>
                <a:ext uri="{FF2B5EF4-FFF2-40B4-BE49-F238E27FC236}">
                  <a16:creationId xmlns:a16="http://schemas.microsoft.com/office/drawing/2014/main" id="{DC52DE95-AC0F-D962-65A8-2B8FD15A9205}"/>
                </a:ext>
              </a:extLst>
            </p:cNvPr>
            <p:cNvSpPr txBox="1"/>
            <p:nvPr/>
          </p:nvSpPr>
          <p:spPr>
            <a:xfrm>
              <a:off x="0" y="-47625"/>
              <a:ext cx="3559285" cy="2963509"/>
            </a:xfrm>
            <a:prstGeom prst="rect">
              <a:avLst/>
            </a:prstGeom>
          </p:spPr>
          <p:txBody>
            <a:bodyPr lIns="50800" tIns="50800" rIns="50800" bIns="50800" rtlCol="0" anchor="ctr"/>
            <a:lstStyle/>
            <a:p>
              <a:pPr algn="ctr">
                <a:lnSpc>
                  <a:spcPts val="3678"/>
                </a:lnSpc>
              </a:pPr>
              <a:endParaRPr/>
            </a:p>
          </p:txBody>
        </p:sp>
      </p:grpSp>
      <p:sp>
        <p:nvSpPr>
          <p:cNvPr id="6" name="Freeform 6">
            <a:extLst>
              <a:ext uri="{FF2B5EF4-FFF2-40B4-BE49-F238E27FC236}">
                <a16:creationId xmlns:a16="http://schemas.microsoft.com/office/drawing/2014/main" id="{B5B6AA9C-B61E-ED52-2EF1-D6BFCB9BCF44}"/>
              </a:ext>
            </a:extLst>
          </p:cNvPr>
          <p:cNvSpPr/>
          <p:nvPr/>
        </p:nvSpPr>
        <p:spPr>
          <a:xfrm>
            <a:off x="14225152" y="648632"/>
            <a:ext cx="4414617" cy="3735870"/>
          </a:xfrm>
          <a:custGeom>
            <a:avLst/>
            <a:gdLst/>
            <a:ahLst/>
            <a:cxnLst/>
            <a:rect l="l" t="t" r="r" b="b"/>
            <a:pathLst>
              <a:path w="4414617" h="3735870">
                <a:moveTo>
                  <a:pt x="0" y="0"/>
                </a:moveTo>
                <a:lnTo>
                  <a:pt x="4414618" y="0"/>
                </a:lnTo>
                <a:lnTo>
                  <a:pt x="4414618" y="3735870"/>
                </a:lnTo>
                <a:lnTo>
                  <a:pt x="0" y="373587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a:extLst>
              <a:ext uri="{FF2B5EF4-FFF2-40B4-BE49-F238E27FC236}">
                <a16:creationId xmlns:a16="http://schemas.microsoft.com/office/drawing/2014/main" id="{54622AB5-0AC4-68AB-5045-4D29A893D09D}"/>
              </a:ext>
            </a:extLst>
          </p:cNvPr>
          <p:cNvSpPr/>
          <p:nvPr/>
        </p:nvSpPr>
        <p:spPr>
          <a:xfrm flipH="1">
            <a:off x="10584934" y="-2963459"/>
            <a:ext cx="10537869" cy="13575354"/>
          </a:xfrm>
          <a:custGeom>
            <a:avLst/>
            <a:gdLst/>
            <a:ahLst/>
            <a:cxnLst/>
            <a:rect l="l" t="t" r="r" b="b"/>
            <a:pathLst>
              <a:path w="10537869" h="13575354">
                <a:moveTo>
                  <a:pt x="10537869" y="0"/>
                </a:moveTo>
                <a:lnTo>
                  <a:pt x="0" y="0"/>
                </a:lnTo>
                <a:lnTo>
                  <a:pt x="0" y="13575354"/>
                </a:lnTo>
                <a:lnTo>
                  <a:pt x="10537869" y="13575354"/>
                </a:lnTo>
                <a:lnTo>
                  <a:pt x="10537869"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dirty="0"/>
          </a:p>
        </p:txBody>
      </p:sp>
      <p:sp>
        <p:nvSpPr>
          <p:cNvPr id="8" name="Freeform 8">
            <a:extLst>
              <a:ext uri="{FF2B5EF4-FFF2-40B4-BE49-F238E27FC236}">
                <a16:creationId xmlns:a16="http://schemas.microsoft.com/office/drawing/2014/main" id="{6925A6C9-6417-3B64-C552-E09BDF26F095}"/>
              </a:ext>
            </a:extLst>
          </p:cNvPr>
          <p:cNvSpPr/>
          <p:nvPr/>
        </p:nvSpPr>
        <p:spPr>
          <a:xfrm>
            <a:off x="8135540" y="-4447402"/>
            <a:ext cx="8296921" cy="8296921"/>
          </a:xfrm>
          <a:custGeom>
            <a:avLst/>
            <a:gdLst/>
            <a:ahLst/>
            <a:cxnLst/>
            <a:rect l="l" t="t" r="r" b="b"/>
            <a:pathLst>
              <a:path w="8296921" h="8296921">
                <a:moveTo>
                  <a:pt x="0" y="0"/>
                </a:moveTo>
                <a:lnTo>
                  <a:pt x="8296921" y="0"/>
                </a:lnTo>
                <a:lnTo>
                  <a:pt x="8296921" y="8296921"/>
                </a:lnTo>
                <a:lnTo>
                  <a:pt x="0" y="8296921"/>
                </a:lnTo>
                <a:lnTo>
                  <a:pt x="0" y="0"/>
                </a:lnTo>
                <a:close/>
              </a:path>
            </a:pathLst>
          </a:custGeom>
          <a:blipFill>
            <a:blip r:embed="rId7">
              <a:alphaModFix amt="76000"/>
              <a:extLst>
                <a:ext uri="{96DAC541-7B7A-43D3-8B79-37D633B846F1}">
                  <asvg:svgBlip xmlns:asvg="http://schemas.microsoft.com/office/drawing/2016/SVG/main" r:embed="rId8"/>
                </a:ext>
              </a:extLst>
            </a:blip>
            <a:stretch>
              <a:fillRect/>
            </a:stretch>
          </a:blipFill>
        </p:spPr>
      </p:sp>
      <p:sp>
        <p:nvSpPr>
          <p:cNvPr id="9" name="AutoShape 9">
            <a:extLst>
              <a:ext uri="{FF2B5EF4-FFF2-40B4-BE49-F238E27FC236}">
                <a16:creationId xmlns:a16="http://schemas.microsoft.com/office/drawing/2014/main" id="{300FDB8F-ADA9-784F-E74B-7A43515666E0}"/>
              </a:ext>
            </a:extLst>
          </p:cNvPr>
          <p:cNvSpPr/>
          <p:nvPr/>
        </p:nvSpPr>
        <p:spPr>
          <a:xfrm>
            <a:off x="1028700" y="4621258"/>
            <a:ext cx="8115300" cy="0"/>
          </a:xfrm>
          <a:prstGeom prst="line">
            <a:avLst/>
          </a:prstGeom>
          <a:ln w="38100" cap="flat">
            <a:solidFill>
              <a:srgbClr val="0665BE"/>
            </a:solidFill>
            <a:prstDash val="solid"/>
            <a:headEnd type="none" w="sm" len="sm"/>
            <a:tailEnd type="none" w="sm" len="sm"/>
          </a:ln>
        </p:spPr>
      </p:sp>
      <p:sp>
        <p:nvSpPr>
          <p:cNvPr id="10" name="Freeform 10">
            <a:extLst>
              <a:ext uri="{FF2B5EF4-FFF2-40B4-BE49-F238E27FC236}">
                <a16:creationId xmlns:a16="http://schemas.microsoft.com/office/drawing/2014/main" id="{38FFB9CF-2106-E406-1EB8-261EDC2E6B3D}"/>
              </a:ext>
            </a:extLst>
          </p:cNvPr>
          <p:cNvSpPr/>
          <p:nvPr/>
        </p:nvSpPr>
        <p:spPr>
          <a:xfrm>
            <a:off x="9178421" y="156647"/>
            <a:ext cx="469846" cy="491985"/>
          </a:xfrm>
          <a:custGeom>
            <a:avLst/>
            <a:gdLst/>
            <a:ahLst/>
            <a:cxnLst/>
            <a:rect l="l" t="t" r="r" b="b"/>
            <a:pathLst>
              <a:path w="469846" h="491985">
                <a:moveTo>
                  <a:pt x="0" y="0"/>
                </a:moveTo>
                <a:lnTo>
                  <a:pt x="469846" y="0"/>
                </a:lnTo>
                <a:lnTo>
                  <a:pt x="469846" y="491985"/>
                </a:lnTo>
                <a:lnTo>
                  <a:pt x="0" y="491985"/>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
        <p:nvSpPr>
          <p:cNvPr id="11" name="TextBox 11">
            <a:extLst>
              <a:ext uri="{FF2B5EF4-FFF2-40B4-BE49-F238E27FC236}">
                <a16:creationId xmlns:a16="http://schemas.microsoft.com/office/drawing/2014/main" id="{C7C2E67B-8583-09DA-28EA-138C0CCD3870}"/>
              </a:ext>
            </a:extLst>
          </p:cNvPr>
          <p:cNvSpPr txBox="1"/>
          <p:nvPr/>
        </p:nvSpPr>
        <p:spPr>
          <a:xfrm>
            <a:off x="3344906" y="193938"/>
            <a:ext cx="9355651" cy="1104900"/>
          </a:xfrm>
          <a:prstGeom prst="rect">
            <a:avLst/>
          </a:prstGeom>
        </p:spPr>
        <p:txBody>
          <a:bodyPr lIns="0" tIns="0" rIns="0" bIns="0" rtlCol="0" anchor="t">
            <a:spAutoFit/>
          </a:bodyPr>
          <a:lstStyle/>
          <a:p>
            <a:pPr algn="l">
              <a:lnSpc>
                <a:spcPts val="8400"/>
              </a:lnSpc>
            </a:pPr>
            <a:r>
              <a:rPr lang="en-US" sz="8000" b="1" dirty="0">
                <a:solidFill>
                  <a:srgbClr val="FFFFFF"/>
                </a:solidFill>
                <a:latin typeface="Gordita Bold"/>
                <a:ea typeface="Gordita Bold"/>
                <a:cs typeface="Gordita Bold"/>
                <a:sym typeface="Gordita Bold"/>
              </a:rPr>
              <a:t>Data Insights</a:t>
            </a:r>
          </a:p>
        </p:txBody>
      </p:sp>
      <p:sp>
        <p:nvSpPr>
          <p:cNvPr id="12" name="Freeform 12">
            <a:extLst>
              <a:ext uri="{FF2B5EF4-FFF2-40B4-BE49-F238E27FC236}">
                <a16:creationId xmlns:a16="http://schemas.microsoft.com/office/drawing/2014/main" id="{148A3B56-E27F-8BD9-AE4E-BF96D798CC9D}"/>
              </a:ext>
            </a:extLst>
          </p:cNvPr>
          <p:cNvSpPr/>
          <p:nvPr/>
        </p:nvSpPr>
        <p:spPr>
          <a:xfrm>
            <a:off x="5086350" y="-298942"/>
            <a:ext cx="6349035" cy="5372871"/>
          </a:xfrm>
          <a:custGeom>
            <a:avLst/>
            <a:gdLst/>
            <a:ahLst/>
            <a:cxnLst/>
            <a:rect l="l" t="t" r="r" b="b"/>
            <a:pathLst>
              <a:path w="6349035" h="5372871">
                <a:moveTo>
                  <a:pt x="0" y="0"/>
                </a:moveTo>
                <a:lnTo>
                  <a:pt x="6349035" y="0"/>
                </a:lnTo>
                <a:lnTo>
                  <a:pt x="6349035" y="5372871"/>
                </a:lnTo>
                <a:lnTo>
                  <a:pt x="0" y="5372871"/>
                </a:lnTo>
                <a:lnTo>
                  <a:pt x="0" y="0"/>
                </a:lnTo>
                <a:close/>
              </a:path>
            </a:pathLst>
          </a:custGeom>
          <a:blipFill>
            <a:blip r:embed="rId3">
              <a:alphaModFix amt="5000"/>
              <a:extLst>
                <a:ext uri="{96DAC541-7B7A-43D3-8B79-37D633B846F1}">
                  <asvg:svgBlip xmlns:asvg="http://schemas.microsoft.com/office/drawing/2016/SVG/main" r:embed="rId4"/>
                </a:ext>
              </a:extLst>
            </a:blip>
            <a:stretch>
              <a:fillRect/>
            </a:stretch>
          </a:blipFill>
        </p:spPr>
      </p:sp>
      <p:grpSp>
        <p:nvGrpSpPr>
          <p:cNvPr id="13" name="Group 13">
            <a:extLst>
              <a:ext uri="{FF2B5EF4-FFF2-40B4-BE49-F238E27FC236}">
                <a16:creationId xmlns:a16="http://schemas.microsoft.com/office/drawing/2014/main" id="{3625B989-1279-E4A2-FAEF-6F4218BC6287}"/>
              </a:ext>
            </a:extLst>
          </p:cNvPr>
          <p:cNvGrpSpPr/>
          <p:nvPr/>
        </p:nvGrpSpPr>
        <p:grpSpPr>
          <a:xfrm>
            <a:off x="18082331" y="4024049"/>
            <a:ext cx="460471" cy="460471"/>
            <a:chOff x="0" y="0"/>
            <a:chExt cx="812800" cy="812800"/>
          </a:xfrm>
        </p:grpSpPr>
        <p:sp>
          <p:nvSpPr>
            <p:cNvPr id="14" name="Freeform 14">
              <a:extLst>
                <a:ext uri="{FF2B5EF4-FFF2-40B4-BE49-F238E27FC236}">
                  <a16:creationId xmlns:a16="http://schemas.microsoft.com/office/drawing/2014/main" id="{FC5D84DE-537E-7CA2-48AD-BE80FE0E921B}"/>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p:spPr>
        </p:sp>
        <p:sp>
          <p:nvSpPr>
            <p:cNvPr id="15" name="TextBox 15">
              <a:extLst>
                <a:ext uri="{FF2B5EF4-FFF2-40B4-BE49-F238E27FC236}">
                  <a16:creationId xmlns:a16="http://schemas.microsoft.com/office/drawing/2014/main" id="{147B58D9-F4BA-338A-1B61-C71C67087BFE}"/>
                </a:ext>
              </a:extLst>
            </p:cNvPr>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16" name="Group 16">
            <a:extLst>
              <a:ext uri="{FF2B5EF4-FFF2-40B4-BE49-F238E27FC236}">
                <a16:creationId xmlns:a16="http://schemas.microsoft.com/office/drawing/2014/main" id="{45557F37-8009-58D2-DBA8-D4EB0DEB626B}"/>
              </a:ext>
            </a:extLst>
          </p:cNvPr>
          <p:cNvGrpSpPr/>
          <p:nvPr/>
        </p:nvGrpSpPr>
        <p:grpSpPr>
          <a:xfrm>
            <a:off x="17595856" y="1645777"/>
            <a:ext cx="285038" cy="285038"/>
            <a:chOff x="0" y="0"/>
            <a:chExt cx="812800" cy="812800"/>
          </a:xfrm>
        </p:grpSpPr>
        <p:sp>
          <p:nvSpPr>
            <p:cNvPr id="17" name="Freeform 17">
              <a:extLst>
                <a:ext uri="{FF2B5EF4-FFF2-40B4-BE49-F238E27FC236}">
                  <a16:creationId xmlns:a16="http://schemas.microsoft.com/office/drawing/2014/main" id="{CC11FB8A-9865-E63F-8AC1-41D8D3ACDE29}"/>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a:ln cap="sq">
              <a:noFill/>
              <a:prstDash val="solid"/>
              <a:miter/>
            </a:ln>
          </p:spPr>
        </p:sp>
        <p:sp>
          <p:nvSpPr>
            <p:cNvPr id="18" name="TextBox 18">
              <a:extLst>
                <a:ext uri="{FF2B5EF4-FFF2-40B4-BE49-F238E27FC236}">
                  <a16:creationId xmlns:a16="http://schemas.microsoft.com/office/drawing/2014/main" id="{CF577B34-4EDA-D093-0FB2-09B3F97314A2}"/>
                </a:ext>
              </a:extLst>
            </p:cNvPr>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sp>
        <p:nvSpPr>
          <p:cNvPr id="24" name="TextBox 21">
            <a:extLst>
              <a:ext uri="{FF2B5EF4-FFF2-40B4-BE49-F238E27FC236}">
                <a16:creationId xmlns:a16="http://schemas.microsoft.com/office/drawing/2014/main" id="{C9B2B1BF-4664-A006-AE49-4E9BC908C1F8}"/>
              </a:ext>
            </a:extLst>
          </p:cNvPr>
          <p:cNvSpPr txBox="1"/>
          <p:nvPr/>
        </p:nvSpPr>
        <p:spPr>
          <a:xfrm>
            <a:off x="7432649" y="1297661"/>
            <a:ext cx="9031871" cy="8450198"/>
          </a:xfrm>
          <a:prstGeom prst="rect">
            <a:avLst/>
          </a:prstGeom>
        </p:spPr>
        <p:txBody>
          <a:bodyPr wrap="square" lIns="0" tIns="0" rIns="0" bIns="0" rtlCol="0" anchor="t">
            <a:spAutoFit/>
          </a:bodyPr>
          <a:lstStyle/>
          <a:p>
            <a:pPr>
              <a:buNone/>
            </a:pPr>
            <a:endParaRPr lang="en-US" dirty="0">
              <a:effectLst/>
            </a:endParaRPr>
          </a:p>
          <a:p>
            <a:pPr marL="342900" marR="0" lvl="1" indent="-342900" algn="just">
              <a:lnSpc>
                <a:spcPts val="3639"/>
              </a:lnSpc>
              <a:spcAft>
                <a:spcPts val="800"/>
              </a:spcAft>
              <a:buSzPts val="1000"/>
              <a:buFont typeface="Arial" panose="020B0604020202020204" pitchFamily="34" charset="0"/>
              <a:buChar char="•"/>
              <a:tabLst>
                <a:tab pos="914400" algn="l"/>
              </a:tabLst>
            </a:pPr>
            <a:r>
              <a:rPr lang="en-US" sz="2400" dirty="0">
                <a:solidFill>
                  <a:schemeClr val="bg1"/>
                </a:solidFill>
                <a:ea typeface="Calibri" panose="020F0502020204030204" pitchFamily="34" charset="0"/>
                <a:cs typeface="Times New Roman" panose="02020603050405020304" pitchFamily="18" charset="0"/>
              </a:rPr>
              <a:t>The </a:t>
            </a:r>
            <a:r>
              <a:rPr lang="en-US" sz="2400" b="1" dirty="0">
                <a:solidFill>
                  <a:schemeClr val="bg1"/>
                </a:solidFill>
                <a:ea typeface="Calibri" panose="020F0502020204030204" pitchFamily="34" charset="0"/>
                <a:cs typeface="Times New Roman" panose="02020603050405020304" pitchFamily="18" charset="0"/>
              </a:rPr>
              <a:t>Tiv Tribe </a:t>
            </a:r>
            <a:r>
              <a:rPr lang="en-US" sz="2400" dirty="0">
                <a:solidFill>
                  <a:schemeClr val="bg1"/>
                </a:solidFill>
                <a:ea typeface="Calibri" panose="020F0502020204030204" pitchFamily="34" charset="0"/>
                <a:cs typeface="Times New Roman" panose="02020603050405020304" pitchFamily="18" charset="0"/>
              </a:rPr>
              <a:t>has the highest prevalence of </a:t>
            </a:r>
            <a:r>
              <a:rPr lang="en-US" sz="2400" b="1" dirty="0">
                <a:solidFill>
                  <a:schemeClr val="bg1"/>
                </a:solidFill>
                <a:ea typeface="Calibri" panose="020F0502020204030204" pitchFamily="34" charset="0"/>
                <a:cs typeface="Times New Roman" panose="02020603050405020304" pitchFamily="18" charset="0"/>
              </a:rPr>
              <a:t>10.44%, </a:t>
            </a:r>
            <a:r>
              <a:rPr lang="en-US" sz="2400" dirty="0">
                <a:solidFill>
                  <a:schemeClr val="bg1"/>
                </a:solidFill>
                <a:ea typeface="Calibri" panose="020F0502020204030204" pitchFamily="34" charset="0"/>
                <a:cs typeface="Times New Roman" panose="02020603050405020304" pitchFamily="18" charset="0"/>
              </a:rPr>
              <a:t>the highest among all groups. This suggests that individuals from this tribe may be at a higher risk for hypertension.</a:t>
            </a:r>
          </a:p>
          <a:p>
            <a:pPr marL="0" marR="0" lvl="1" algn="just">
              <a:lnSpc>
                <a:spcPts val="3639"/>
              </a:lnSpc>
              <a:spcAft>
                <a:spcPts val="800"/>
              </a:spcAft>
              <a:buSzPts val="1000"/>
              <a:tabLst>
                <a:tab pos="914400" algn="l"/>
              </a:tabLst>
            </a:pPr>
            <a:endParaRPr lang="en-US" sz="2400" dirty="0">
              <a:solidFill>
                <a:schemeClr val="bg1"/>
              </a:solidFill>
              <a:ea typeface="Calibri" panose="020F0502020204030204" pitchFamily="34" charset="0"/>
              <a:cs typeface="Times New Roman" panose="02020603050405020304" pitchFamily="18" charset="0"/>
            </a:endParaRPr>
          </a:p>
          <a:p>
            <a:pPr marL="342900" lvl="1" indent="-342900" algn="just">
              <a:lnSpc>
                <a:spcPts val="3639"/>
              </a:lnSpc>
              <a:spcAft>
                <a:spcPts val="800"/>
              </a:spcAft>
              <a:buSzPts val="1000"/>
              <a:buFont typeface="Arial" panose="020B0604020202020204" pitchFamily="34" charset="0"/>
              <a:buChar char="•"/>
              <a:tabLst>
                <a:tab pos="914400" algn="l"/>
              </a:tabLst>
            </a:pPr>
            <a:r>
              <a:rPr lang="en-US" sz="2400" dirty="0">
                <a:solidFill>
                  <a:schemeClr val="bg1"/>
                </a:solidFill>
                <a:ea typeface="Calibri" panose="020F0502020204030204" pitchFamily="34" charset="0"/>
                <a:cs typeface="Times New Roman" panose="02020603050405020304" pitchFamily="18" charset="0"/>
              </a:rPr>
              <a:t>The </a:t>
            </a:r>
            <a:r>
              <a:rPr lang="en-US" sz="2400" b="1" dirty="0">
                <a:solidFill>
                  <a:schemeClr val="bg1"/>
                </a:solidFill>
                <a:ea typeface="Calibri" panose="020F0502020204030204" pitchFamily="34" charset="0"/>
                <a:cs typeface="Times New Roman" panose="02020603050405020304" pitchFamily="18" charset="0"/>
              </a:rPr>
              <a:t>Yoruba Tribe </a:t>
            </a:r>
            <a:r>
              <a:rPr lang="en-US" sz="2400" dirty="0">
                <a:solidFill>
                  <a:schemeClr val="bg1"/>
                </a:solidFill>
                <a:ea typeface="Calibri" panose="020F0502020204030204" pitchFamily="34" charset="0"/>
                <a:cs typeface="Times New Roman" panose="02020603050405020304" pitchFamily="18" charset="0"/>
              </a:rPr>
              <a:t>has a prevalence of </a:t>
            </a:r>
            <a:r>
              <a:rPr lang="en-US" sz="2400" b="1" dirty="0">
                <a:solidFill>
                  <a:schemeClr val="bg1"/>
                </a:solidFill>
                <a:ea typeface="Calibri" panose="020F0502020204030204" pitchFamily="34" charset="0"/>
                <a:cs typeface="Times New Roman" panose="02020603050405020304" pitchFamily="18" charset="0"/>
              </a:rPr>
              <a:t>9.83%</a:t>
            </a:r>
            <a:r>
              <a:rPr lang="en-US" sz="2400" dirty="0">
                <a:solidFill>
                  <a:schemeClr val="bg1"/>
                </a:solidFill>
                <a:ea typeface="Calibri" panose="020F0502020204030204" pitchFamily="34" charset="0"/>
                <a:cs typeface="Times New Roman" panose="02020603050405020304" pitchFamily="18" charset="0"/>
              </a:rPr>
              <a:t>, slightly lower than Tiv. This Indicates a high hypertension rate in this group as well.</a:t>
            </a:r>
          </a:p>
          <a:p>
            <a:pPr marL="0" lvl="1" algn="just">
              <a:lnSpc>
                <a:spcPts val="3639"/>
              </a:lnSpc>
              <a:spcAft>
                <a:spcPts val="800"/>
              </a:spcAft>
              <a:buSzPts val="1000"/>
              <a:tabLst>
                <a:tab pos="914400" algn="l"/>
              </a:tabLst>
            </a:pPr>
            <a:endParaRPr lang="en-US" sz="2400" dirty="0">
              <a:solidFill>
                <a:schemeClr val="bg1"/>
              </a:solidFill>
              <a:ea typeface="Calibri" panose="020F0502020204030204" pitchFamily="34" charset="0"/>
              <a:cs typeface="Times New Roman" panose="02020603050405020304" pitchFamily="18" charset="0"/>
            </a:endParaRPr>
          </a:p>
          <a:p>
            <a:pPr marL="342900" lvl="1" indent="-342900" algn="just">
              <a:lnSpc>
                <a:spcPts val="3639"/>
              </a:lnSpc>
              <a:spcAft>
                <a:spcPts val="800"/>
              </a:spcAft>
              <a:buSzPts val="1000"/>
              <a:buFont typeface="Arial" panose="020B0604020202020204" pitchFamily="34" charset="0"/>
              <a:buChar char="•"/>
              <a:tabLst>
                <a:tab pos="914400" algn="l"/>
              </a:tabLst>
            </a:pPr>
            <a:r>
              <a:rPr lang="en-US" sz="2400" dirty="0">
                <a:solidFill>
                  <a:schemeClr val="bg1"/>
                </a:solidFill>
                <a:ea typeface="Calibri" panose="020F0502020204030204" pitchFamily="34" charset="0"/>
                <a:cs typeface="Times New Roman" panose="02020603050405020304" pitchFamily="18" charset="0"/>
              </a:rPr>
              <a:t>The </a:t>
            </a:r>
            <a:r>
              <a:rPr lang="en-US" sz="2400" b="1" dirty="0">
                <a:solidFill>
                  <a:schemeClr val="bg1"/>
                </a:solidFill>
                <a:ea typeface="Calibri" panose="020F0502020204030204" pitchFamily="34" charset="0"/>
                <a:cs typeface="Times New Roman" panose="02020603050405020304" pitchFamily="18" charset="0"/>
              </a:rPr>
              <a:t>Igbo Tribe </a:t>
            </a:r>
            <a:r>
              <a:rPr lang="en-US" sz="2400" dirty="0">
                <a:solidFill>
                  <a:schemeClr val="bg1"/>
                </a:solidFill>
                <a:ea typeface="Calibri" panose="020F0502020204030204" pitchFamily="34" charset="0"/>
                <a:cs typeface="Times New Roman" panose="02020603050405020304" pitchFamily="18" charset="0"/>
              </a:rPr>
              <a:t>has a prevalence of </a:t>
            </a:r>
            <a:r>
              <a:rPr lang="en-US" sz="2400" b="1" dirty="0">
                <a:solidFill>
                  <a:schemeClr val="bg1"/>
                </a:solidFill>
                <a:ea typeface="Calibri" panose="020F0502020204030204" pitchFamily="34" charset="0"/>
                <a:cs typeface="Times New Roman" panose="02020603050405020304" pitchFamily="18" charset="0"/>
              </a:rPr>
              <a:t>5.32%, </a:t>
            </a:r>
            <a:r>
              <a:rPr lang="en-US" sz="2400" dirty="0">
                <a:solidFill>
                  <a:schemeClr val="bg1"/>
                </a:solidFill>
                <a:ea typeface="Calibri" panose="020F0502020204030204" pitchFamily="34" charset="0"/>
                <a:cs typeface="Times New Roman" panose="02020603050405020304" pitchFamily="18" charset="0"/>
              </a:rPr>
              <a:t>indicating a relatively lower hypertension rate.</a:t>
            </a:r>
          </a:p>
          <a:p>
            <a:pPr marL="342900" lvl="1" indent="-342900" algn="just">
              <a:lnSpc>
                <a:spcPts val="3639"/>
              </a:lnSpc>
              <a:spcAft>
                <a:spcPts val="800"/>
              </a:spcAft>
              <a:buSzPts val="1000"/>
              <a:buFont typeface="Arial" panose="020B0604020202020204" pitchFamily="34" charset="0"/>
              <a:buChar char="•"/>
              <a:tabLst>
                <a:tab pos="914400" algn="l"/>
              </a:tabLst>
            </a:pPr>
            <a:endParaRPr lang="en-US" sz="2400" dirty="0">
              <a:solidFill>
                <a:schemeClr val="bg1"/>
              </a:solidFill>
              <a:ea typeface="Calibri" panose="020F0502020204030204" pitchFamily="34" charset="0"/>
              <a:cs typeface="Times New Roman" panose="02020603050405020304" pitchFamily="18" charset="0"/>
            </a:endParaRPr>
          </a:p>
          <a:p>
            <a:pPr marL="342900" lvl="1" indent="-342900" algn="just">
              <a:lnSpc>
                <a:spcPts val="3639"/>
              </a:lnSpc>
              <a:spcAft>
                <a:spcPts val="800"/>
              </a:spcAft>
              <a:buSzPts val="1000"/>
              <a:buFont typeface="Arial" panose="020B0604020202020204" pitchFamily="34" charset="0"/>
              <a:buChar char="•"/>
              <a:tabLst>
                <a:tab pos="914400" algn="l"/>
              </a:tabLst>
            </a:pPr>
            <a:r>
              <a:rPr lang="en-US" sz="2400" b="1" dirty="0">
                <a:solidFill>
                  <a:schemeClr val="bg1"/>
                </a:solidFill>
                <a:ea typeface="Calibri" panose="020F0502020204030204" pitchFamily="34" charset="0"/>
                <a:cs typeface="Times New Roman" panose="02020603050405020304" pitchFamily="18" charset="0"/>
              </a:rPr>
              <a:t>Ibibio</a:t>
            </a:r>
            <a:r>
              <a:rPr lang="en-US" sz="2400" dirty="0">
                <a:solidFill>
                  <a:schemeClr val="bg1"/>
                </a:solidFill>
                <a:ea typeface="Calibri" panose="020F0502020204030204" pitchFamily="34" charset="0"/>
                <a:cs typeface="Times New Roman" panose="02020603050405020304" pitchFamily="18" charset="0"/>
              </a:rPr>
              <a:t> has the lowest prevalence of </a:t>
            </a:r>
            <a:r>
              <a:rPr lang="en-US" sz="2400" b="1" dirty="0">
                <a:solidFill>
                  <a:schemeClr val="bg1"/>
                </a:solidFill>
                <a:ea typeface="Calibri" panose="020F0502020204030204" pitchFamily="34" charset="0"/>
                <a:cs typeface="Times New Roman" panose="02020603050405020304" pitchFamily="18" charset="0"/>
              </a:rPr>
              <a:t>3.33%</a:t>
            </a:r>
            <a:r>
              <a:rPr lang="en-US" sz="2400" dirty="0">
                <a:solidFill>
                  <a:schemeClr val="bg1"/>
                </a:solidFill>
                <a:ea typeface="Calibri" panose="020F0502020204030204" pitchFamily="34" charset="0"/>
                <a:cs typeface="Times New Roman" panose="02020603050405020304" pitchFamily="18" charset="0"/>
              </a:rPr>
              <a:t>, suggesting potential protective factors such as lifestyle or genetics.</a:t>
            </a:r>
          </a:p>
          <a:p>
            <a:pPr marL="342900" lvl="1" indent="-342900" algn="just">
              <a:lnSpc>
                <a:spcPts val="3639"/>
              </a:lnSpc>
              <a:spcAft>
                <a:spcPts val="800"/>
              </a:spcAft>
              <a:buSzPts val="1000"/>
              <a:buFont typeface="Arial" panose="020B0604020202020204" pitchFamily="34" charset="0"/>
              <a:buChar char="•"/>
              <a:tabLst>
                <a:tab pos="914400" algn="l"/>
              </a:tabLst>
            </a:pPr>
            <a:endParaRPr lang="en-US" sz="2400" dirty="0">
              <a:solidFill>
                <a:schemeClr val="bg1"/>
              </a:solidFill>
              <a:ea typeface="Calibri" panose="020F0502020204030204" pitchFamily="34" charset="0"/>
              <a:cs typeface="Times New Roman" panose="02020603050405020304" pitchFamily="18" charset="0"/>
            </a:endParaRPr>
          </a:p>
          <a:p>
            <a:pPr marL="342900" lvl="1" indent="-342900" algn="just">
              <a:lnSpc>
                <a:spcPts val="3639"/>
              </a:lnSpc>
              <a:spcAft>
                <a:spcPts val="800"/>
              </a:spcAft>
              <a:buSzPts val="1000"/>
              <a:buFont typeface="Arial" panose="020B0604020202020204" pitchFamily="34" charset="0"/>
              <a:buChar char="•"/>
              <a:tabLst>
                <a:tab pos="914400" algn="l"/>
              </a:tabLst>
            </a:pPr>
            <a:r>
              <a:rPr lang="en-US" sz="2400" dirty="0">
                <a:solidFill>
                  <a:schemeClr val="bg1"/>
                </a:solidFill>
                <a:ea typeface="Calibri" panose="020F0502020204030204" pitchFamily="34" charset="0"/>
                <a:cs typeface="Times New Roman" panose="02020603050405020304" pitchFamily="18" charset="0"/>
              </a:rPr>
              <a:t>Understanding contributing factors like diet, stress, genetics, and healthcare access could provide further explanations for these differences.</a:t>
            </a:r>
            <a:endParaRPr lang="en-US" sz="2400" dirty="0">
              <a:solidFill>
                <a:schemeClr val="bg1"/>
              </a:solidFill>
              <a:ea typeface="Calibri" panose="020F0502020204030204" pitchFamily="34" charset="0"/>
              <a:cs typeface="Times New Roman" panose="02020603050405020304" pitchFamily="18" charset="0"/>
              <a:sym typeface="Poppins"/>
            </a:endParaRPr>
          </a:p>
        </p:txBody>
      </p:sp>
      <p:pic>
        <p:nvPicPr>
          <p:cNvPr id="28" name="Picture 27">
            <a:extLst>
              <a:ext uri="{FF2B5EF4-FFF2-40B4-BE49-F238E27FC236}">
                <a16:creationId xmlns:a16="http://schemas.microsoft.com/office/drawing/2014/main" id="{2FD0571D-BCA3-1B5C-73F7-21361985478E}"/>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83769" y="3119506"/>
            <a:ext cx="7390634" cy="6324318"/>
          </a:xfrm>
          <a:prstGeom prst="rect">
            <a:avLst/>
          </a:prstGeom>
        </p:spPr>
      </p:pic>
    </p:spTree>
    <p:extLst>
      <p:ext uri="{BB962C8B-B14F-4D97-AF65-F5344CB8AC3E}">
        <p14:creationId xmlns:p14="http://schemas.microsoft.com/office/powerpoint/2010/main" val="257377857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836</TotalTime>
  <Words>2413</Words>
  <Application>Microsoft Office PowerPoint</Application>
  <PresentationFormat>Custom</PresentationFormat>
  <Paragraphs>178</Paragraphs>
  <Slides>18</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18</vt:i4>
      </vt:variant>
    </vt:vector>
  </HeadingPairs>
  <TitlesOfParts>
    <vt:vector size="26" baseType="lpstr">
      <vt:lpstr>Poppins</vt:lpstr>
      <vt:lpstr>Symbol</vt:lpstr>
      <vt:lpstr>Gordita Bold</vt:lpstr>
      <vt:lpstr>Courier New</vt:lpstr>
      <vt:lpstr>Calibri</vt:lpstr>
      <vt:lpstr>Arial</vt:lpstr>
      <vt:lpstr>Gordita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Healthcare</dc:title>
  <dc:creator>Elma F Phiri</dc:creator>
  <cp:lastModifiedBy>Elma F Phiri</cp:lastModifiedBy>
  <cp:revision>9</cp:revision>
  <dcterms:created xsi:type="dcterms:W3CDTF">2006-08-16T00:00:00Z</dcterms:created>
  <dcterms:modified xsi:type="dcterms:W3CDTF">2025-03-30T18:28:46Z</dcterms:modified>
  <dc:identifier>DAGhtgr15k4</dc:identifier>
</cp:coreProperties>
</file>

<file path=docProps/thumbnail.jpeg>
</file>